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0" name="9 Rectángulo redondeado"/>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5" name="4 Título"/>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s-ES" smtClean="0"/>
              <a:t>Haga clic para modificar el estilo de título del patrón</a:t>
            </a:r>
            <a:endParaRPr kumimoji="0" lang="en-US"/>
          </a:p>
        </p:txBody>
      </p:sp>
      <p:sp>
        <p:nvSpPr>
          <p:cNvPr id="20" name="19 Subtítulo"/>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9" name="18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8" name="7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11" name="10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912185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502920" y="530352"/>
            <a:ext cx="8183880" cy="4187952"/>
          </a:xfrm>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89196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4" name="13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1" name="10 Rectángulo redondeado"/>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Título"/>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276790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12538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nchor="b"/>
          <a:lstStyle>
            <a:lvl1pPr>
              <a:defRPr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8" name="7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2363755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4" name="3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124633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3" name="2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59358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576341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1" name="10 Redondear rectángulo de esquina sencilla"/>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Título"/>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
        <p:nvSpPr>
          <p:cNvPr id="3" name="2 Marcador de posición de imagen"/>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s-ES" dirty="0" smtClean="0"/>
              <a:t>Haga clic en el icono para agregar una imagen</a:t>
            </a:r>
            <a:endParaRPr kumimoji="0" lang="en-US" dirty="0"/>
          </a:p>
        </p:txBody>
      </p:sp>
    </p:spTree>
    <p:extLst>
      <p:ext uri="{BB962C8B-B14F-4D97-AF65-F5344CB8AC3E}">
        <p14:creationId xmlns:p14="http://schemas.microsoft.com/office/powerpoint/2010/main" val="1736915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02920" y="530352"/>
            <a:ext cx="8183880" cy="4187952"/>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620949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533404"/>
            <a:ext cx="1981200" cy="5257799"/>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33400" y="533402"/>
            <a:ext cx="5943600" cy="525780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624174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9" name="8 Rectángulo redondeado"/>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3" name="12 Marcador de título"/>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s-ES" smtClean="0"/>
              <a:t>Haga clic para modificar el estilo de título del patrón</a:t>
            </a:r>
            <a:endParaRPr kumimoji="0" lang="en-US"/>
          </a:p>
        </p:txBody>
      </p:sp>
      <p:sp>
        <p:nvSpPr>
          <p:cNvPr id="4" name="3 Marcador de texto"/>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5" name="24 Marcador de fecha"/>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18" name="17 Marcador de pie de página"/>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s-ES" dirty="0">
              <a:solidFill>
                <a:srgbClr val="E3DED1">
                  <a:shade val="50000"/>
                </a:srgbClr>
              </a:solidFill>
            </a:endParaRPr>
          </a:p>
        </p:txBody>
      </p:sp>
      <p:sp>
        <p:nvSpPr>
          <p:cNvPr id="5" name="4 Marcador de número de diapositiva"/>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6067160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m.co/imgres?imgurl=http://www.royce.com.mx/obras/historia_universal_grupocultural.jpg&amp;imgrefurl=https://www.royceeditores.com/product_info.php?products_id=158&amp;osCsid=63c75747f4f5e1230d2c75f69e87b631&amp;h=494&amp;w=286&amp;sz=82&amp;tbnid=UwQ2bDiFFwtL5M:&amp;tbnh=130&amp;tbnw=75&amp;prev=/images?q=historia+unibersal&amp;hl=es&amp;usg=__qM8T5TTmWlEtOs6lFbilAGwCa0s=&amp;ei=MeNYS_qsJcOslAeSucSBBA&amp;sa=X&amp;oi=image_result&amp;resnum=6&amp;ct=image&amp;ved=0CB8Q9QEwBQ"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images.google.com.co/imgres?imgurl=http://4.bp.blogspot.com/_THtZkv5TtsE/SxLOgt4VdbI/AAAAAAAABG4/R2L6olWDYws/s1600/San+Andr%C3%A9s+Ap%C3%B3stol.jpg&amp;imgrefurl=http://hojaparroquial-baiona-franja.blogspot.com/2009_11_01_archive.html&amp;usg=__uoJ2m4UjmG6J7I20L2CNcoyja68=&amp;h=299&amp;w=321&amp;sz=16&amp;hl=es&amp;start=9&amp;sig2=WOao6MiZA8fNYElR7qsCzg&amp;tbnid=HKL_VnQ4_5hpVM:&amp;tbnh=110&amp;tbnw=118&amp;prev=/images?q=MUERTE+DEL+APOSTOL+ANDRES&amp;gbv=2&amp;hl=es&amp;ei=tHlSS5qmNNfJlQfm3e2cCg" TargetMode="External"/><Relationship Id="rId7" Type="http://schemas.openxmlformats.org/officeDocument/2006/relationships/image" Target="../media/image3.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images.google.com.co/imgres?imgurl=http://www.caminando-con-jesus.org/apostoles/apostoles_archivos/image040.jpg&amp;imgrefurl=http://www.caminando-con-jesus.org/apostoles/apostoles.htm&amp;usg=__8U8UJ8ZgRGFbAhs4H-S26vN_alY=&amp;h=412&amp;w=579&amp;sz=34&amp;hl=es&amp;start=26&amp;sig2=crlWk0Ww3rYGy-UAeShRYw&amp;tbnid=ZTLu_IQ5d3d5gM:&amp;tbnh=95&amp;tbnw=134&amp;prev=/images?q=MUERTE+DEL+APOSTOL+TOMAS&amp;gbv=2&amp;ndsp=20&amp;hl=es&amp;sa=N&amp;start=20&amp;ei=hHtSS_-JEOSJlQeI2_GZCg" TargetMode="Externa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1.jpeg"/><Relationship Id="rId2" Type="http://schemas.openxmlformats.org/officeDocument/2006/relationships/hyperlink" Target="http://images.google.com.co/imgres?imgurl=http://www.adventistaendios.com.pe/Tem%201%20Archivos/jupat.jpg&amp;imgrefurl=http://www.adventistaendios.com.pe/Tem%201a.htm&amp;usg=__2-cS4qPp8arB_yopY_P5xIT2Yz4=&amp;h=300&amp;w=214&amp;sz=7&amp;hl=es&amp;start=60&amp;sig2=lmtn4QwWFVzfGMuf0jVstA&amp;tbnid=O3fmU9ns0zHW-M:&amp;tbnh=116&amp;tbnw=83&amp;prev=/images?q=ISLA+DE+PATMOS&amp;gbv=2&amp;ndsp=20&amp;hl=es&amp;sa=N&amp;start=40&amp;ei=FH1SS_LdKYa8lAeEl9HeAQ" TargetMode="External"/><Relationship Id="rId1" Type="http://schemas.openxmlformats.org/officeDocument/2006/relationships/slideLayout" Target="../slideLayouts/slideLayout2.xml"/><Relationship Id="rId6" Type="http://schemas.openxmlformats.org/officeDocument/2006/relationships/hyperlink" Target="http://images.google.com.co/imgres?imgurl=http://www.turismoactual.net/wp-content/uploads/2009/05/efeso-la-ciudad-en-ruinas.jpg&amp;imgrefurl=http://www.turismoactual.net/lugares-turisticos/efeso-la-ciudad-en-ruinas.html&amp;usg=__20E-Cuovi5ucrlTW5Tcjw7SVigQ=&amp;h=368&amp;w=500&amp;sz=156&amp;hl=es&amp;start=26&amp;sig2=3LuoawRPXWeIV0un771rFw&amp;um=1&amp;tbnid=1StXDVDCkPBDFM:&amp;tbnh=96&amp;tbnw=130&amp;prev=/images?q=el+apostol+juan+en+efeso&amp;ndsp=20&amp;hl=es&amp;sa=N&amp;start=20&amp;um=1&amp;ei=td9SS4HqBYmWtgeVz_yZCQ" TargetMode="External"/><Relationship Id="rId5" Type="http://schemas.openxmlformats.org/officeDocument/2006/relationships/image" Target="../media/image7.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2.jpeg"/><Relationship Id="rId7" Type="http://schemas.openxmlformats.org/officeDocument/2006/relationships/image" Target="../media/image14.jpeg"/><Relationship Id="rId2" Type="http://schemas.openxmlformats.org/officeDocument/2006/relationships/hyperlink" Target="http://images.google.com.co/imgres?imgurl=http://2.bp.blogspot.com/_XWHtJeBFn0M/StnKp0yPJaI/AAAAAAAADI8/3qZnoNUlTic/s400/decapitado+Bavaro1.jpg&amp;imgrefurl=http://noticiasjosebaez.blogspot.com/2009/10/haitianos-inundan-los-hospitales-del.html&amp;usg=__lXMRrS57uRx8l2RMV7SbjtU-r0A=&amp;h=300&amp;w=400&amp;sz=41&amp;hl=es&amp;start=1&amp;sig2=1PZ3DjTGvrH1GkBLBWD8cw&amp;um=1&amp;tbnid=obIp-kyQ9B4xxM:&amp;tbnh=93&amp;tbnw=124&amp;prev=/images?q=hombre+decapitado&amp;hl=es&amp;sa=N&amp;um=1&amp;ei=YeNSS-TUIdaUlAfJoMW4CA" TargetMode="External"/><Relationship Id="rId1" Type="http://schemas.openxmlformats.org/officeDocument/2006/relationships/slideLayout" Target="../slideLayouts/slideLayout8.xml"/><Relationship Id="rId6" Type="http://schemas.openxmlformats.org/officeDocument/2006/relationships/hyperlink" Target="http://images.google.com.co/imgres?imgurl=http://www.artehistoria.jcyl.es/granbat/jpg/BAC09845.jpg&amp;imgrefurl=http://www.artehistoria.jcyl.es/granbat/obras/9845.htm&amp;usg=__n5U9mtNJVQzhdffDYbSUrkSDBvw=&amp;h=440&amp;w=356&amp;sz=119&amp;hl=es&amp;start=17&amp;sig2=k05eRWp8-2sLK77JUf3eFg&amp;um=1&amp;tbnid=WzeaQTc3sNpHmM:&amp;tbnh=127&amp;tbnw=103&amp;prev=/images?q=templo+de+jerusal%C3%A8n&amp;hl=es&amp;sa=N&amp;um=1&amp;ei=fuVSS7qrFoeOlQfp74DzBg" TargetMode="External"/><Relationship Id="rId5" Type="http://schemas.openxmlformats.org/officeDocument/2006/relationships/image" Target="../media/image13.jpeg"/><Relationship Id="rId4" Type="http://schemas.openxmlformats.org/officeDocument/2006/relationships/hyperlink" Target="http://images.google.com.co/imgres?imgurl=http://www.smdtours.com.ar/bio_felipe.jpg&amp;imgrefurl=http://www.smdtours.com.ar/bio_felipe.htm&amp;usg=__L5iOvCXQsmEpPNTiDRPBbyyaXgE=&amp;h=600&amp;w=590&amp;sz=79&amp;hl=es&amp;start=1&amp;sig2=MZF0J_jfY-Nr2ls4U1rZKQ&amp;um=1&amp;tbnid=tg_PSCCEX3sHuM:&amp;tbnh=135&amp;tbnw=133&amp;prev=/images?q=muerte+del+apostol+felipe&amp;hl=es&amp;sa=N&amp;um=1&amp;ei=QORSS_nEJ8zllAeW0oyUCg"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6.jpeg"/><Relationship Id="rId7" Type="http://schemas.openxmlformats.org/officeDocument/2006/relationships/hyperlink" Target="http://images.google.com.co/imgres?imgurl=http://blog.lomasinteresante.net/wp-media/decapitado.jpg&amp;imgrefurl=http://www.forocoches.com/foro/showthread.php?t=1296797&amp;usg=__pdnG8cEdDkjGU_leWzohtiAzw2g=&amp;h=336&amp;w=488&amp;sz=32&amp;hl=es&amp;start=3&amp;sig2=s4eMhXBDnOnGl9pzqaGctQ&amp;um=1&amp;tbnid=VI5MCvUQ2Xg17M:&amp;tbnh=90&amp;tbnw=130&amp;prev=/images?q=decapiyado&amp;hl=es&amp;sa=N&amp;um=1&amp;ei=ZmdWS4SGNtGJlQetgoH-Aw" TargetMode="External"/><Relationship Id="rId2" Type="http://schemas.openxmlformats.org/officeDocument/2006/relationships/hyperlink" Target="http://images.google.com.co/imgres?imgurl=http://62.81.205.108/Fotos/decap.gif&amp;imgrefurl=http://62.81.205.108/Paginasasp/Secciones.asp?ID=14&amp;Nombre=&amp;pag=130&amp;usg=__bKxbXMSCQbp-r8RkLXIyiyGLm4c=&amp;h=125&amp;w=200&amp;sz=24&amp;hl=es&amp;start=7&amp;sig2=HIJGCV83upPM_duG4z7R1Q&amp;um=1&amp;tbnid=QVTnTqy6A9YIdM:&amp;tbnh=65&amp;tbnw=104&amp;prev=/images?q=hombre+decapitado&amp;hl=es&amp;sa=N&amp;um=1&amp;ei=dvpSS9OgM87UlAf9-PHPCg" TargetMode="External"/><Relationship Id="rId1" Type="http://schemas.openxmlformats.org/officeDocument/2006/relationships/slideLayout" Target="../slideLayouts/slideLayout8.xml"/><Relationship Id="rId6" Type="http://schemas.openxmlformats.org/officeDocument/2006/relationships/image" Target="../media/image3.jpeg"/><Relationship Id="rId5" Type="http://schemas.openxmlformats.org/officeDocument/2006/relationships/image" Target="../media/image17.jpeg"/><Relationship Id="rId4" Type="http://schemas.openxmlformats.org/officeDocument/2006/relationships/hyperlink" Target="http://images.google.com.co/imgres?imgurl=http://www.erain.es/departamentos/religion/historia/antigua/sigloI-B_archivos/cruz.jpg&amp;imgrefurl=http://www.erain.es/departamentos/religion/historia/antigua/sigloI-B.htm&amp;usg=__wcSgKpkjt5YfO_pfUmv1ILql0MY=&amp;h=425&amp;w=254&amp;sz=26&amp;hl=es&amp;start=8&amp;sig2=dd9WwY7oA0mIC3x2Y16zPw&amp;um=1&amp;tbnid=bR5FwnFQyqaSKM:&amp;tbnh=126&amp;tbnw=75&amp;prev=/images?q=muerte+del+apostol+pedro&amp;hl=es&amp;sa=N&amp;um=1&amp;ei=yPpSS-DTE6GGlges_42KBA"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m.co/imgres?imgurl=http://www.humor12.com/data/media/13/decapitado_www_Humor12_com.jpg&amp;imgrefurl=http://www.humor12.com/decapitado-549c.html&amp;h=331&amp;w=445&amp;sz=30&amp;tbnid=ur-SIhWH2w3nFM:&amp;tbnh=94&amp;tbnw=127&amp;prev=/images?q=decapitado&amp;hl=es&amp;usg=__vZEeMSv8KeE8b5GgHCsSPaRFbqM=&amp;ei=uC9WS7i6Kojh8QazyIilBA&amp;sa=X&amp;oi=image_result&amp;resnum=2&amp;ct=image&amp;ved=0CAkQ9QEwAQ" TargetMode="External"/><Relationship Id="rId1" Type="http://schemas.openxmlformats.org/officeDocument/2006/relationships/slideLayout" Target="../slideLayouts/slideLayout4.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hyperlink" Target="http://www.diariocorreo.com.ec/images/noticias/Octubre/28/cronicas.jpg"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images.google.com.co/imgres?imgurl=http://lh5.ggpht.com/_5nRkq7heQDM/SYGicMarxWI/AAAAAAAAGUI/KaWbjGJnfas/image%5b15%5d.png?imgmax=800&amp;imgrefurl=http://sportmaniacos.com/?search=tag:prehistoria&amp;usg=__o4MYbC3lNyl8B7YWkCdqCwo8Sng=&amp;h=256&amp;w=494&amp;sz=387&amp;hl=es&amp;start=25&amp;sig2=bCFDpESUJjTgisAcZzvpzQ&amp;um=1&amp;tbnid=fKhAJSyD6Vv4VM:&amp;tbnh=67&amp;tbnw=130&amp;prev=/images?q=muri%C3%B2+acerrado&amp;ndsp=20&amp;hl=es&amp;sa=N&amp;start=20&amp;um=1&amp;ei=jzFWS4mhHIyV8Aa_16GZCw" TargetMode="Externa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image" Target="../media/image23.jpeg"/><Relationship Id="rId4" Type="http://schemas.openxmlformats.org/officeDocument/2006/relationships/hyperlink" Target="http://images.google.com.co/imgres?imgurl=http://www.123defiesta.com/defiesta/fotosfi/complemen/images/Cachiporra_psd.jpg&amp;imgrefurl=http://www.123defiesta.com/defiesta/paginasfi/pedcomhal.htm&amp;usg=__uzwyAbANP1ctNcsje3zwfjKFZRs=&amp;h=652&amp;w=166&amp;sz=9&amp;hl=es&amp;start=3&amp;sig2=nioUEcVRhdLkBo7ZUUS11A&amp;um=1&amp;tbnid=n2UgmoQ4rdOXFM:&amp;tbnh=138&amp;tbnw=35&amp;prev=/images?q=cachiporra&amp;hl=es&amp;um=1&amp;ei=ajdWS_e2IMHelAfOttjiCA"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images.google.com.co/imgres?imgurl=http://www.spaniolere.dk/Billedgalleri/6_Populacho.gif&amp;imgrefurl=http://www.spaniolere.dk/goya.htm&amp;usg=__oMkZkwLFdrZXxy9uNe7OvPpjGJI=&amp;h=210&amp;w=300&amp;sz=52&amp;hl=es&amp;start=29&amp;sig2=-mAm8lN8oRvItsiMmnTUOg&amp;um=1&amp;tbnid=dQcurar1YdaRiM:&amp;tbnh=81&amp;tbnw=116&amp;prev=/images?q=arrastrado+por+las+calles&amp;ndsp=20&amp;hl=es&amp;sa=N&amp;start=20&amp;um=1&amp;ei=3WZWS-X0Ms2zlAfgi8CCBA" TargetMode="External"/><Relationship Id="rId1" Type="http://schemas.openxmlformats.org/officeDocument/2006/relationships/slideLayout" Target="../slideLayouts/slideLayout4.xml"/><Relationship Id="rId6" Type="http://schemas.openxmlformats.org/officeDocument/2006/relationships/image" Target="../media/image21.jpeg"/><Relationship Id="rId5" Type="http://schemas.openxmlformats.org/officeDocument/2006/relationships/image" Target="../media/image25.jpeg"/><Relationship Id="rId4" Type="http://schemas.openxmlformats.org/officeDocument/2006/relationships/hyperlink" Target="http://images.google.com.co/imgres?imgurl=http://s3.amazonaws.com/lcp/joseacuenca/myfiles/Cristo-muerto-3.jpg&amp;imgrefurl=http://joseacuenca.espacioblog.com/post/2009/04/11/cristo-muerto-andrea-mantegna&amp;usg=__aR7O3xcAw-aiag5g7i59Wl2kBuo=&amp;h=360&amp;w=486&amp;sz=63&amp;hl=es&amp;start=84&amp;sig2=aYLGb1jikRZKo_LRxFX3gg&amp;tbnid=pk2zxJLrMDC2UM:&amp;tbnh=96&amp;tbnw=129&amp;prev=/images?q=muerto&amp;gbv=2&amp;ndsp=20&amp;hl=es&amp;sa=N&amp;start=80&amp;ei=QWlWS_b4GsXIlAe1ivnrAw"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hyperlink" Target="http://images.google.com.co/imgres?imgurl=http://www.walpaper.es/images/wallpapers/El-Dragon-96193.jpeg&amp;imgrefurl=http://www.taringa.net/posts/imagenes/2328372/Criaturas-Mitologicas.html&amp;usg=__C4YDKivmmwl-Ylwfie5oqJ5YUEY=&amp;h=1024&amp;w=1280&amp;sz=651&amp;hl=es&amp;start=19&amp;sig2=5JZ6E52DXabHIa1uG9xGHA&amp;tbnid=73k5AvoMOhsXbM:&amp;tbnh=120&amp;tbnw=150&amp;prev=/images?q=drag%C3%B2n&amp;gbv=2&amp;hl=es&amp;ei=P29WS7WsGMKylAfAisnxAw" TargetMode="External"/><Relationship Id="rId7" Type="http://schemas.openxmlformats.org/officeDocument/2006/relationships/hyperlink" Target="http://images.google.com.co/imgres?imgurl=http://www.cuttingedge.org/VaticanObelisk.jpg&amp;imgrefurl=http://www.cuttingedge.org/Sp/spn1334.htm&amp;usg=__24zjJEq6bHbITtxMC1vcaDC1HmI=&amp;h=394&amp;w=400&amp;sz=72&amp;hl=es&amp;start=17&amp;sig2=bBv-7J5UN9HE_Vyjqg8euQ&amp;tbnid=HchhnF9BKGwKeM:&amp;tbnh=122&amp;tbnw=124&amp;prev=/images?q=iglesia+catolica+romana&amp;gbv=2&amp;hl=es&amp;ei=xXBWS772C4q_lAf8y6T_Aw" TargetMode="Externa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hyperlink" Target="http://images.google.com.co/imgres?imgurl=http://html.rincondelvago.com/000545410.png&amp;imgrefurl=http://html.rincondelvago.com/imperio-romano_9.html&amp;usg=__htn5G-E0qqk0ZD7Sd36culKya-M=&amp;h=336&amp;w=500&amp;sz=207&amp;hl=es&amp;start=68&amp;sig2=U9ebmvp8YvJBa2Dur3Lo3A&amp;tbnid=BMtnAwEsxWemgM:&amp;tbnh=87&amp;tbnw=130&amp;prev=/images?q=imperio+romano&amp;gbv=2&amp;ndsp=20&amp;hl=es&amp;sa=N&amp;start=60&amp;ei=KXBWS5S3DMbJlQf2iOmBBA" TargetMode="Externa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hyperlink" Target="http://images.google.com.co/imgres?imgurl=http://html.rincondelvago.com/000539410.jpg&amp;imgrefurl=http://html.rincondelvago.com/iglesia-catolica_1.html&amp;usg=__txmsc6ukFDzqwtJ70093W_RkLt8=&amp;h=396&amp;w=575&amp;sz=102&amp;hl=es&amp;start=5&amp;sig2=fzkAlWBtxtdrPGW67sqICA&amp;um=1&amp;tbnid=Te1eMCd-wHj12M:&amp;tbnh=92&amp;tbnw=134&amp;prev=/images?q=iglesia+catolica&amp;hl=es&amp;sa=N&amp;um=1&amp;ei=qfhYS-TTLqGGlgflzo36Aw" TargetMode="External"/><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images.google.com.co/imgres?imgurl=http://blog.cuandocalientaelsol.net/wp-content/uploads/2007/04/21.jpg&amp;imgrefurl=http://www.execlub.net/?p=3423&amp;usg=__7qumOsHLya0FtPlSflWmxYziKAM=&amp;h=266&amp;w=319&amp;sz=19&amp;hl=es&amp;start=16&amp;sig2=E1eGiz7cmPc1tdOGn9liPw&amp;um=1&amp;tbnid=OZ3wtHdEjT4yUM:&amp;tbnh=98&amp;tbnw=118&amp;prev=/images?q=adoraci%C3%B2n+al+sol&amp;hl=es&amp;sa=N&amp;um=1&amp;ei=YAtXS-fcEqWGlgeYmdzvAw" TargetMode="Externa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hyperlink" Target="http://images.google.com.co/imgres?imgurl=http://html.rincondelvago.com/000539410.jpg&amp;imgrefurl=http://html.rincondelvago.com/iglesia-catolica_1.html&amp;usg=__txmsc6ukFDzqwtJ70093W_RkLt8=&amp;h=396&amp;w=575&amp;sz=102&amp;hl=es&amp;start=5&amp;sig2=fzkAlWBtxtdrPGW67sqICA&amp;um=1&amp;tbnid=Te1eMCd-wHj12M:&amp;tbnh=92&amp;tbnw=134&amp;prev=/images?q=iglesia+catolica&amp;hl=es&amp;sa=N&amp;um=1&amp;ei=qfhYS-TTLqGGlgflzo36Aw" TargetMode="Externa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images.google.com.co/imgres?imgurl=http://ecx.images-amazon.com/images/I/41Eo1tCSqGL._SL500_AA240_.jpg&amp;imgrefurl=http://www.amazon.co.uk/Catholic-Record-Society-Obituaries/dp/0548720134&amp;usg=__0EifdSnka2G34fXWHFpnujV3w_c=&amp;h=240&amp;w=240&amp;sz=8&amp;hl=es&amp;start=23&amp;sig2=RuTfLt8DZgEPAGVBxtKLQg&amp;um=1&amp;tbnid=ZDcB25HMHS7oDM:&amp;tbnh=110&amp;tbnw=110&amp;prev=/images?q=the+catholic+record&amp;ndsp=20&amp;hl=es&amp;sa=N&amp;start=20&amp;um=1&amp;ei=QEZYS9axIIe_lAeI08CBBA"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images.google.com.co/imgres?imgurl=http://www.cuttingedge.org/VaticanObelisk.jpg&amp;imgrefurl=http://www.cuttingedge.org/Sp/spn1334.htm&amp;usg=__24zjJEq6bHbITtxMC1vcaDC1HmI=&amp;h=394&amp;w=400&amp;sz=72&amp;hl=es&amp;start=17&amp;sig2=bBv-7J5UN9HE_Vyjqg8euQ&amp;tbnid=HchhnF9BKGwKeM:&amp;tbnh=122&amp;tbnw=124&amp;prev=/images?q=iglesia+catolica+romana&amp;gbv=2&amp;hl=es&amp;ei=xXBWS772C4q_lAf8y6T_Aw" TargetMode="External"/><Relationship Id="rId1" Type="http://schemas.openxmlformats.org/officeDocument/2006/relationships/slideLayout" Target="../slideLayouts/slideLayout8.xml"/><Relationship Id="rId5" Type="http://schemas.openxmlformats.org/officeDocument/2006/relationships/image" Target="../media/image3.jpeg"/><Relationship Id="rId4" Type="http://schemas.openxmlformats.org/officeDocument/2006/relationships/image" Target="../media/image47.jpe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15.jpeg"/></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images.google.com.co/imgres?imgurl=http://html.rincondelvago.com/000539410.jpg&amp;imgrefurl=http://html.rincondelvago.com/iglesia-catolica_1.html&amp;usg=__txmsc6ukFDzqwtJ70093W_RkLt8=&amp;h=396&amp;w=575&amp;sz=102&amp;hl=es&amp;start=5&amp;sig2=8uGiW7m1QPctwdczADBymw&amp;um=1&amp;tbnid=Te1eMCd-wHj12M:&amp;tbnh=92&amp;tbnw=134&amp;prev=/images?q=iglesia+catolica&amp;hl=es&amp;sa=N&amp;um=1&amp;ei=8htaS_f0DNeD8QbHl4n8BA" TargetMode="External"/><Relationship Id="rId1" Type="http://schemas.openxmlformats.org/officeDocument/2006/relationships/slideLayout" Target="../slideLayouts/slideLayout2.xml"/><Relationship Id="rId4" Type="http://schemas.openxmlformats.org/officeDocument/2006/relationships/hyperlink" Target="http://es.wikipedia.org/wiki/Inquisici%C3%B3n"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es.wikipedia.org/wiki/1988" TargetMode="External"/><Relationship Id="rId3" Type="http://schemas.openxmlformats.org/officeDocument/2006/relationships/hyperlink" Target="http://es.wikipedia.org/wiki/Ciudad_del_Vaticano" TargetMode="External"/><Relationship Id="rId7" Type="http://schemas.openxmlformats.org/officeDocument/2006/relationships/hyperlink" Target="http://es.wikipedia.org/wiki/28_de_junio"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es.wikipedia.org/wiki/Juan_Pablo_II" TargetMode="External"/><Relationship Id="rId5" Type="http://schemas.openxmlformats.org/officeDocument/2006/relationships/hyperlink" Target="http://es.wikipedia.org/wiki/Curia_Romana" TargetMode="External"/><Relationship Id="rId10" Type="http://schemas.openxmlformats.org/officeDocument/2006/relationships/image" Target="../media/image52.jpeg"/><Relationship Id="rId4" Type="http://schemas.openxmlformats.org/officeDocument/2006/relationships/hyperlink" Target="http://es.wikipedia.org/wiki/Iglesia" TargetMode="External"/><Relationship Id="rId9" Type="http://schemas.openxmlformats.org/officeDocument/2006/relationships/hyperlink" Target="http://images.google.com.co/imgres?imgurl=http://iglesia-catolica.com/image-pope.jpg&amp;imgrefurl=http://iglesia-catolica.com/&amp;usg=__QBzGiH5qgHwe7LjdBCk4VzlB9v8=&amp;h=381&amp;w=576&amp;sz=20&amp;hl=es&amp;start=15&amp;sig2=8-QwCUPMUZA2UMN2aJQXgw&amp;um=1&amp;tbnid=tENOgzFztvx8TM:&amp;tbnh=89&amp;tbnw=134&amp;prev=/images?q=iglesia+catolica&amp;hl=es&amp;sa=N&amp;um=1&amp;ei=8htaS_f0DNeD8QbHl4n8BA"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5.jpeg"/><Relationship Id="rId2" Type="http://schemas.openxmlformats.org/officeDocument/2006/relationships/image" Target="../media/image42.jpeg"/><Relationship Id="rId1" Type="http://schemas.openxmlformats.org/officeDocument/2006/relationships/slideLayout" Target="../slideLayouts/slideLayout5.xml"/><Relationship Id="rId6" Type="http://schemas.openxmlformats.org/officeDocument/2006/relationships/hyperlink" Target="http://www.google.com.co/imgres?imgurl=http://pelotonjim.files.wordpress.com/2006/10/torqmada.jpg&amp;imgrefurl=http://pelotonjim.wordpress.com/2006/10/page/2/&amp;h=222&amp;w=190&amp;sz=14&amp;tbnid=nh4VoMVS01uctM:&amp;tbnh=107&amp;tbnw=92&amp;prev=/images?q=tomas+de+torquemada&amp;hl=es&amp;usg=__YhgfqBuAzGqlV48WDLcaGFouKAU=&amp;ei=PydaS4SaA9SMlAesgvHPBQ&amp;sa=X&amp;oi=image_result&amp;resnum=8&amp;ct=image&amp;ved=0CBoQ9QEwBw" TargetMode="External"/><Relationship Id="rId5" Type="http://schemas.openxmlformats.org/officeDocument/2006/relationships/image" Target="../media/image54.jpeg"/><Relationship Id="rId4" Type="http://schemas.openxmlformats.org/officeDocument/2006/relationships/hyperlink" Target="http://images.google.com.co/imgres?imgurl=http://blufiles.storage.msn.com/y1pGIMU_n0H6xgdatCdzB_9MRyqNe_FQ44nIigKhGYKyMgkHK1sM9UTS2crGXssRz-C?PARTNER=WRITER&amp;imgrefurl=http://elcafewha.blogspot.com/2009/11/juana-de-arco-mensajera-de-lo-eterno.html&amp;usg=__-KRFWCVdR256HOPyrisV1vyQPec=&amp;h=480&amp;w=326&amp;sz=74&amp;hl=es&amp;start=11&amp;sig2=m01nDHEAxwOQ7m1omM0pBA&amp;um=1&amp;tbnid=f8CsukeXOx2u8M:&amp;tbnh=129&amp;tbnw=88&amp;prev=/images?q=muerte+de+juana+de+arco&amp;hl=es&amp;sa=N&amp;um=1&amp;ei=iyZaS5D9L4nclAfwpsn4B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hyperlink" Target="http://images.google.com.co/imgres?imgurl=http://letras-uruguay.espaciolatino.com/aaa/sarco/fig1a.1.jpg&amp;imgrefurl=http://quitandoleamascarafalsosprofeta.blogspot.com/2009/07/influencia-catolico-romana-de-la-falsa.html&amp;usg=__8VPB7KrGu1jfvB5uqHAM3W21_W4=&amp;h=529&amp;w=859&amp;sz=196&amp;hl=es&amp;start=1&amp;sig2=fTZb8ZR9_Cuf2UjPdF1Z0g&amp;um=1&amp;tbnid=AYrjCFB4OUSKvM:&amp;tbnh=89&amp;tbnw=145&amp;prev=/images?q=muerte+de+los+indios+a+manos+de+la+iglesia+catolica&amp;hl=es&amp;sa=N&amp;um=1&amp;ei=CEhaS7u1HtW_lAfWoayOAQ" TargetMode="External"/><Relationship Id="rId1" Type="http://schemas.openxmlformats.org/officeDocument/2006/relationships/slideLayout" Target="../slideLayouts/slideLayout4.xml"/><Relationship Id="rId4"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755576" y="764704"/>
            <a:ext cx="7704856" cy="1944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i="1" dirty="0">
                <a:solidFill>
                  <a:srgbClr val="FFFF00"/>
                </a:solidFill>
              </a:rPr>
              <a:t>APOCALIPSIS</a:t>
            </a:r>
            <a:r>
              <a:rPr lang="es-ES" sz="3200" b="1" dirty="0">
                <a:solidFill>
                  <a:prstClr val="white"/>
                </a:solidFill>
              </a:rPr>
              <a:t> </a:t>
            </a:r>
            <a:r>
              <a:rPr lang="es-ES" sz="2800" b="1" dirty="0">
                <a:solidFill>
                  <a:prstClr val="white"/>
                </a:solidFill>
              </a:rPr>
              <a:t/>
            </a:r>
            <a:br>
              <a:rPr lang="es-ES" sz="2800" b="1" dirty="0">
                <a:solidFill>
                  <a:prstClr val="white"/>
                </a:solidFill>
              </a:rPr>
            </a:br>
            <a:r>
              <a:rPr lang="es-ES" sz="2800" dirty="0">
                <a:solidFill>
                  <a:srgbClr val="002060"/>
                </a:solidFill>
              </a:rPr>
              <a:t>“</a:t>
            </a:r>
            <a:r>
              <a:rPr lang="es-ES" sz="2800" b="1" dirty="0">
                <a:solidFill>
                  <a:srgbClr val="002060"/>
                </a:solidFill>
              </a:rPr>
              <a:t>un viaje a través del tiempo</a:t>
            </a:r>
            <a:r>
              <a:rPr lang="es-ES" sz="2800" dirty="0">
                <a:solidFill>
                  <a:srgbClr val="002060"/>
                </a:solidFill>
              </a:rPr>
              <a:t>» N</a:t>
            </a:r>
            <a:r>
              <a:rPr lang="es-ES" sz="2800" dirty="0">
                <a:solidFill>
                  <a:srgbClr val="002060"/>
                </a:solidFill>
              </a:rPr>
              <a:t>° 6. </a:t>
            </a:r>
            <a:r>
              <a:rPr lang="es-ES" sz="2800" dirty="0">
                <a:solidFill>
                  <a:srgbClr val="002060"/>
                </a:solidFill>
              </a:rPr>
              <a:t/>
            </a:r>
            <a:br>
              <a:rPr lang="es-ES" sz="2800" dirty="0">
                <a:solidFill>
                  <a:srgbClr val="002060"/>
                </a:solidFill>
              </a:rPr>
            </a:br>
            <a:endParaRPr lang="es-CO" sz="2800" dirty="0">
              <a:solidFill>
                <a:prstClr val="white"/>
              </a:solidFill>
            </a:endParaRPr>
          </a:p>
        </p:txBody>
      </p:sp>
      <p:pic>
        <p:nvPicPr>
          <p:cNvPr id="5" name="Picture 2" descr="C:\Users\HUMBERTO\Pictures\Santa Biblia\H013a.jpg"/>
          <p:cNvPicPr>
            <a:picLocks noChangeAspect="1" noChangeArrowheads="1"/>
          </p:cNvPicPr>
          <p:nvPr/>
        </p:nvPicPr>
        <p:blipFill>
          <a:blip r:embed="rId2" cstate="print"/>
          <a:srcRect/>
          <a:stretch>
            <a:fillRect/>
          </a:stretch>
        </p:blipFill>
        <p:spPr bwMode="auto">
          <a:xfrm>
            <a:off x="755576" y="2852936"/>
            <a:ext cx="3778248" cy="3018742"/>
          </a:xfrm>
          <a:prstGeom prst="rect">
            <a:avLst/>
          </a:prstGeom>
          <a:noFill/>
        </p:spPr>
      </p:pic>
      <p:sp>
        <p:nvSpPr>
          <p:cNvPr id="2" name="1 Rectángulo"/>
          <p:cNvSpPr/>
          <p:nvPr/>
        </p:nvSpPr>
        <p:spPr>
          <a:xfrm rot="20193109">
            <a:off x="5076056" y="3577477"/>
            <a:ext cx="3168352" cy="1569660"/>
          </a:xfrm>
          <a:prstGeom prst="rect">
            <a:avLst/>
          </a:prstGeom>
        </p:spPr>
        <p:txBody>
          <a:bodyPr wrap="square">
            <a:spAutoFit/>
          </a:bodyPr>
          <a:lstStyle/>
          <a:p>
            <a:pPr algn="ctr"/>
            <a:r>
              <a:rPr lang="es-CO" sz="4800" b="1" dirty="0">
                <a:solidFill>
                  <a:srgbClr val="FF0000"/>
                </a:solidFill>
                <a:latin typeface="Bradley Hand ITC" pitchFamily="66" charset="0"/>
              </a:rPr>
              <a:t>La fe de los </a:t>
            </a:r>
            <a:r>
              <a:rPr lang="es-CO" sz="4800" b="1" dirty="0">
                <a:solidFill>
                  <a:srgbClr val="FF0000"/>
                </a:solidFill>
                <a:latin typeface="Bradley Hand ITC" pitchFamily="66" charset="0"/>
              </a:rPr>
              <a:t>mártires</a:t>
            </a:r>
            <a:endParaRPr lang="es-CO" sz="4800" b="1" dirty="0">
              <a:solidFill>
                <a:srgbClr val="FF0000"/>
              </a:solidFill>
              <a:latin typeface="Bradley Hand ITC" pitchFamily="66" charset="0"/>
            </a:endParaRPr>
          </a:p>
        </p:txBody>
      </p:sp>
    </p:spTree>
    <p:extLst>
      <p:ext uri="{BB962C8B-B14F-4D97-AF65-F5344CB8AC3E}">
        <p14:creationId xmlns:p14="http://schemas.microsoft.com/office/powerpoint/2010/main" val="90746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077192" cy="5274912"/>
          </a:xfrm>
          <a:blipFill>
            <a:blip r:embed="rId2"/>
            <a:tile tx="0" ty="0" sx="100000" sy="100000" flip="none" algn="tl"/>
          </a:blipFill>
        </p:spPr>
        <p:txBody>
          <a:bodyPr>
            <a:normAutofit fontScale="85000" lnSpcReduction="10000"/>
          </a:bodyPr>
          <a:lstStyle/>
          <a:p>
            <a:pPr marL="0" indent="0" algn="ctr">
              <a:buNone/>
            </a:pPr>
            <a:r>
              <a:rPr lang="es-CO" b="1" dirty="0" smtClean="0"/>
              <a:t>El Diccionario de la Lengua Española define a un mártir, (1)</a:t>
            </a:r>
            <a:r>
              <a:rPr lang="es-CO" dirty="0" smtClean="0"/>
              <a:t>, como a una</a:t>
            </a:r>
            <a:r>
              <a:rPr lang="es-CO" dirty="0"/>
              <a:t> p</a:t>
            </a:r>
            <a:r>
              <a:rPr lang="es-CO" dirty="0" smtClean="0"/>
              <a:t>ersona </a:t>
            </a:r>
            <a:r>
              <a:rPr lang="es-CO" dirty="0"/>
              <a:t>que ha muerto, especialmente padeciendo torturas o con gran sufrimiento, por defender una religión o simplemente por pertenecer a </a:t>
            </a:r>
            <a:r>
              <a:rPr lang="es-CO" dirty="0" smtClean="0"/>
              <a:t>ella (</a:t>
            </a:r>
            <a:r>
              <a:rPr lang="es-CO" b="1" dirty="0" smtClean="0"/>
              <a:t>2),</a:t>
            </a:r>
            <a:r>
              <a:rPr lang="es-CO" b="1" dirty="0"/>
              <a:t> </a:t>
            </a:r>
            <a:r>
              <a:rPr lang="es-CO" dirty="0"/>
              <a:t>p</a:t>
            </a:r>
            <a:r>
              <a:rPr lang="es-CO" dirty="0" smtClean="0"/>
              <a:t>ersona </a:t>
            </a:r>
            <a:r>
              <a:rPr lang="es-CO" dirty="0"/>
              <a:t>que es criticada, marginada e incluso perseguida por sus ideas o </a:t>
            </a:r>
            <a:r>
              <a:rPr lang="es-CO" dirty="0" smtClean="0"/>
              <a:t>creencias</a:t>
            </a:r>
            <a:r>
              <a:rPr lang="es-CO" dirty="0"/>
              <a:t> </a:t>
            </a:r>
            <a:r>
              <a:rPr lang="es-CO" dirty="0" smtClean="0"/>
              <a:t>y (</a:t>
            </a:r>
            <a:r>
              <a:rPr lang="es-CO" b="1" dirty="0" smtClean="0"/>
              <a:t>3</a:t>
            </a:r>
            <a:r>
              <a:rPr lang="es-CO" dirty="0" smtClean="0"/>
              <a:t>),</a:t>
            </a:r>
            <a:r>
              <a:rPr lang="es-CO" dirty="0"/>
              <a:t> </a:t>
            </a:r>
            <a:r>
              <a:rPr lang="es-CO" dirty="0" smtClean="0"/>
              <a:t>persona </a:t>
            </a:r>
            <a:r>
              <a:rPr lang="es-CO" dirty="0"/>
              <a:t>que padece sufrimientos o injusticias y que los lleva con </a:t>
            </a:r>
            <a:r>
              <a:rPr lang="es-CO" dirty="0" smtClean="0"/>
              <a:t>resignación. </a:t>
            </a:r>
            <a:endParaRPr lang="es-CO" dirty="0"/>
          </a:p>
        </p:txBody>
      </p:sp>
      <p:sp>
        <p:nvSpPr>
          <p:cNvPr id="4" name="AutoShape 2" descr="data:image/jpeg;base64,/9j/4AAQSkZJRgABAQAAAQABAAD/2wCEAAkGBhMSERUUExQVFRUWGB0aGRgYGBsfGhwdHB4cHyAdHRogHCYgHxojGRcYHy8gIycpLC0tGiAxNTAqNSYrLCkBCQoKDgwOGg8PGiwjHyQsKi8tKi8sLCwsLSwyLCwsLCwsLCwsLCwsLCwvLCwsLCwsLCwsLywsLCwsLCwsLCwsLP/AABEIAQAAxQMBIgACEQEDEQH/xAAcAAACAgMBAQAAAAAAAAAAAAAFBgQHAAIDAQj/xABCEAACAQIEBAQDBQYFAwMFAAABAhEDIQAEEjEFBkFREyJhcTKBkQcUQqGxI1JiwdHwcoKS4fEzQ8IVJKIWU2Nzsv/EABoBAAMBAQEBAAAAAAAAAAAAAAMEBQIBBgD/xAAyEQACAgEEAQIEBgEEAwEAAAABAgADEQQSITFBE1EiYbHwBXGBkaHBFELR4fEjMlIV/9oADAMBAAIRAxEAPwBjZLfLGqU8SqlLyix2H6Y5Gj6Y0CBJBzkzn4eNkpGcdUU9sdkXBVgWMxVx0VfUY3Wmcbihg+YLaZ4VNrnGIDbfHUUDjbQca3TmyctN8e6DjoFONvCPbGszmyBeNccXLaJUtqYT0AUkAme4EmOsdMR05uokgTbWwmfwgeVoj8RtG43wE+0XLDxFJEnQu5JA852EwJEzG8Dthbqp5TpppqEx5bTFpvO+JGo1diWFQZ6nRfhtVlCuy8nPkyzeEcWXMGFsQgJ80wTuNtha/WcacV4j92ZndyVKDSlgAQ0TMTJ1dZsthO4TkqiNWZCnR5FhgBa7XAMj6jAjiFKixpjxnrVXYhyWnSACxFhpTy37wBvbH3+W3ohj3z/E+P4dWNSyjrjj84P504vWr5dtTEKxSEDby67oDJ9Bfv7ROF8s1yoKU3EjqII+bGfy6Ys/gXLdKnS8WooDm4H7oG0i94m5JwJ4vzMFUsCoBkKpMT/EfSBiTZqnY4Eq1UJnC9D9BEjN8NalqNSnULfvarQPTWB+Qwo8UJj0uRsZ26jfD/wniX3yixPm8xVgRA1Aah/kdduqkfiBwmc1cEWjFSmw0E3WACAyhlMDuDB9fQ4Y05O/D9zWoQenuSQuR+NnLZkuFDMUZQDPUg9CCLKcOa/aG9SsimkpaixfSpqifKykGxgS0zHbFZZXOPSqB6ZhhsYB3EbG2xOJFDjdZazVg58Rp1NC3nexEdO2HnTdJKOB39iWdnON5XPV9DB1dpXQQYH7Mq3mtPl1bwcRfv2XGY0LqNXxNvMJMKGAYbeVekDfCNw7OVDV8QMQ5YtqAvLTJ2i8n64lNmai1DUDHXJJaBMnfpGF3TmOV4AlhVOX3rZpGquBllOtXnzMBBFMz8IDfkBuZIi5LmZKWczXjNoosFJsxOomFjSLeTVJ3svY4DcC5krO9OhWYMjvCloABJHYdTacQudsjUpZlpsrxNrSJj9YwGvcLAG9uIxaivUcee/lGBkpEBgfK3mWRJIOx8wJ2jtjMKCcbqlFUmyDStth2xmNekx7M5uA4E+g81WWlTSRJKiB8hgBmeadDaWo9JUhrH8u2NGq6lDbyBf0gf0wKzjh0UiNVMkEemxP6YoqOBPKueTHHhGYXMUxUQGJiD0I3xOGXOFj7O82Q1WgSItUXuZsY9vLh40YMODiYChlzIKZbHZcvj2tmgttzjrQzSMJJAPYnBMzG0ZxOYo498IxjzMcTRRbze39cQa3GS9lWB3n/bGxkzDMi+ZJaso6z7Y8TMKWAG+FTjKUnaMzqNMBSoWqaZ16mmfMA0/s1vtJNt8e8HzT/dqLM3nEwxbUSgdhTYtJ1E0ghnczOMq4aw1+03ZUyULf4J6gn7TxUFZYKhQiASpNyzz1H7o+uFGg1UNc0yJ6KQfrqwxc958s6l2EgKN+vnO3sR9cL2UcEgAzdj8ixIEdgCB8sQNST6rZ9/ae00OP8ZCM8j3/AKk6nTkQWMHfoLbT3icSsm6I4YqIJOq3QgKT/ptjgjqP7n++mCnD8sFHjVRCC4BHxf7fr7bplziMrXkwf9oHO2dyzCjTAFNl+PcsPUWjrbCPlqeZzfnqVdOsqgMSSCYAAkQsn+Z74kc0cSbM1XYfCpAZvcgADt/t7YYuUMmateiIXSDLED92Wv7wB88PIBXUDgZiFvNm0HiFOOZqjw6iMvQUKqEMxY+Z2HVjuSSPpYRiuON8TNZRCkKCPnChR8oH/OHX7Qo+8ID1YnvZRa3ywgcYzRLXgECLTf1MgGffHdIufjPc3rH2L6Y6wIMK37Y2ob9Nj+hxzxsn8sUZGHcnZGpBEWjBete4G/TA3guWatVRFIBYgSdh64uPl3knJvTlFWuerObytj5CSu89Pl3Q1FgQypUm5c+PeVLVabdvriy6OjiOQU1Iaoo0MZvIH8wAfn6YROdM1TOYNGhQFN1MNpESf4VHpgt9mPFDRzNXL1iQXUEBjsydAO+ljt2+mLFLVh+iOceYWuxVs2djrPjPtFXiOWbL1DTabbHuMZixeb+WVrOrQRuLddseY0mqTaN3c2+jfPwniMfDszrpUgu5UDf0H+5wPza6Cwt5ZD+xFj9IOGTgnCqdOjTYElhSUG9gdIk++/XClzRw+kjhiCrmfNp8ov8ADvsR/dsNJaAMzzL1HJE14BxjwMzTqOSFVobc+VpBIHUDVNp/TD+OfMsykq+iJs4g27dD33xXWdp0qRJliG0kESdAJS8TMeboJE+mIVfiaITqZCp+E7zMXXreRaOvtgy3LYMwTUWU/D4lr5KsKyLUWYcTff8A5xrUcRK3HfCJwbmx6LNSGl6cFpn4PLuO4NrY2yHOq0Vp0nncgGe8n2nfeMMq4xzFHQnqO6ZWRczGOWdqLRps5+FRJ2+QHuSB88CMlzJVq0f2dMMwtII02O8TO3rgJzRzMKoVVJFNQWYH4nIgzvICkN0IJE9BjlupVVOO5qnRM7DI495EpcWTMtW+8o9TzmmhRmQIF0hljUJUsCZuZiZ0rEHI8abLIqmqz0lZUZHvoSQCwb4hpkGJ0wIgbiBwri6uaoQgy2oAT1AboCYLsRMWjvGIHBq7tnqtFwCKoIhli4EiQJFwIJ6xhNCwO/PMuOiNWKyOI2c6OSwU7gjrfbFc0uYnp1m2ZSYEzaCLjYzAO/XDBn8rXrU1pqXZlJTqDppgrJMSZC/Mz7Yg8vcgvmPNqGhWGv8Awi5ievQbb4TDVqWaw9k/WUj6hqrSodAc+/EfuVsktemtdgQhnSG/FFpI7du++F7n7meT4VMydrdzbDJzBmnp0BToKAANIiygCwAj0titeH8Tp5dxmKv7St5ilPohEjVUnY9lEmPNa0p6ar1GL+B0I9faaEGTyfPt7wpmsitHJRIklSxI3Mgn27X7DDd9nOWBNSqDIVAu9pYybegRf9RxWef5vr1jNTQQehW0Xtc7T+mLP+ybMh8o3c1DN/3VX/Y374YvV0qJbyYhU6WP8PgQF9orRnKU7Q3WLkEb/PCFxZPMTYX74dftEr6s3R9WW3pqA/rhX43l1UtOrUdp2ifbBNKQEX9frNaxSXI+Q+kAgY7ZdJMAwSCN43EYMcl8GTMZynTq/wDTnzXAtBNzMhbXI6dt8WRzfy1kauVqVqOnXSQkeCVhrW1QIItbrhiy8IwU+YlVpi6lpVPDq/g1lLSNLAyPr0/liwM9ziKifsQ2sIGDqbBmEAeUHU0xKmPytV5ODHL3F6tItTptAqA6tugJsTtaff6Y5dSG+Iw+j1JRvT8GPVTP0EWnUFP9rUQlnhZASAZeZJtFpPtBhFppV+9yhYVZ1KIMlu0dt59MH8hzBWHn8MOgGnZQFCm0HqZE7b98NHLfDKeWpNmKxU16/mMi6qbgAdJ3PyHTCe4afJI+Xef0/SUXX/ICqD5z1j9fnJn39zTQvp1RcDYGBIE9jjMLnHuOLTKhdjJt8sZhIUOwyI+ba14Jkujz6Wy9Onu5QapJgQBf88C//Xaubr0qSgMq1A5ET5QIY/4QrHpuZwr8OpuwIpIzvpB8omAYEn0mP7GLSNUIlBFp6XanqIXSCsRIn/MMW7CFGAJ4mtGZyx6nDPcQSWQrK1KjJaRCj/m/thco8x0sw/hadSuWuQY3JECAB5QDbb88COJ80ZqkzUxqQSCPEANUSo1DUAPi1An5bY1y3DaS0EzChpVRab6xJ1atQ0gED/fAVpCD4j31KXq7j8I/Odl42VrPSWSCYBBAI6spI3AuJ3tiVwzhVTOaUQljpJZpJAuR06mBG0+bsThPrVnqsWPmY3Jjf1MDf1wz8A+0Crkqb06dNPNTKg3kPJh7yCAD8Jm46A4PaH2/B3FUWon4xxH7lzk6vl50VmChvhGkqJ3tpmRA2b874r3O5GqOKVKBZmOp6aljJ0MjKsyf3GFp9MOFD7Rz9y8RUR6ilTWVQ6hVLtYTM7bzH5DHPhGaWpmszxBlWn+wQi8gMVgrNvNpQXA72vifpxcrMbPPH6x+8oyqtfX9SfwDIUaC+HTSI3L/ABMepizdN7C3w4HZjLMnEsr5CWqVQitHwhgQfMLwNRJBOwkDck7yzmFrk1pkNSBCn3Pm94hT/wDrxX/MnF2HEE8NipRwA3abED0IkHvfucaoLG057xFCOow0eMnIcQr5SpLa60o8WJcAQRBOmbSLgzh74dlPByiUwoUsdRA2M9CO0Db0xVfOzkZjU2pqgAAck6oGxEEBRMkG5JnGnNHNdRzlMxTfSy04bSYAcEMykBtRG0huhG+MWaYXEMvGe/z8SgLjSNr84Mc9fhu9AiNLwAexup37GPcHFe5PkzOZvMQU063JeoYCL5jq+hB8u+JvKfMxeuwrvJe6sx2aSwEnpJP1w5JxaurV2QKymkagBX4HCqApINySAYifN0jHED6d2UY5xzHLQmsqR+eO8e/zle86cpjIuqh9YYDpHufYmYwd+zvmZMrQrSGZp1qom4I0teIkQh9Q2JnMXB3OWermHL1Cq6AseYmSxI7CFIiIuMJfDs94FVG0kqrRUA/ECNLAepUn53w0p9aooTkxJqxRaLMYHt9f95O4xzJ41WlV03plTBO5DTE+sDDDxdVzlDXllJk3JIle6n1HpuDPXALmXg6qfEonVTPUfUH6Y48rcwHLtUQxpqqB5vhDg+Vm9LkH39MZ2BkDV9j7xN2syW/+To/eYb5Y4jQoouWqJ4fiMRWrT8cnyjadABj92ZxP5kydPK5c0zUpFmUqiUlI1dPPfcmCekgkROF48XpCk1KvSZ6oLAwFKXm4kSGkm4I6dsaZWvXz2cpQADsNQkAAXJFpsZ9bY+KEnceB5/4mg6quxfyH95iu1IgAxY465GqquCw1LeR8sPHNnIL0gpNQuxgCQqgTvYbSen64i8vci6/O5Bgkab/yIwb/ACq9uSYmNFbvG3r3kzlflapUpBmpalYeUeGCdJvOqJv2Xb8sc+Ys/o1AyGmNJBm3ofbDxR5co+CpC7EI6kLKE7MrQDGx+W18InMdY1GNCrBdJFN73IkAE/p9MTEs9W34pcFeyohDyOOYr+evcn4RH93xmDua4PSVU8PxNBWQZgnaSRO89PTHmKguQcCTf/zNVZ8WRz8488q8vnKZcgsC1SGmII8oEA33gXxG4zVRSpqFUAB0hqgViZ7nZTaY6dsBcxzNmawWlSOhdIiUl7ReSSAPlYYXa/Ca1SqTUl2O7MZ2/uIwEEZy5if+M56Ej828bfNZhnf4hYgOWQEQDoBFhYA9yJwQyVU08qocEKHVjqiCJ6DeLk+4+vBOElekSYINrA33F/b0xvTDahJlmkCDsTtHaZAne+DM6sMCfLSVOTAWYoNSdhcQSPl/xGPKeUep8KMYF9IMD1Pb3w05TgTpmJqedt5WCJBP4iILCLmLEYIsUqEy0L31Mwt1uxnY7dsZfUheBzKOm/BmtXc5wP5xFQcv11Hwi9iAwP1iQBsb7QD0wxoTTyNRnaCmlVA2JCxItcEso9Rj3h6rqfU4qInaQSZgLBAMkn9cSuNUYp06T0mPiM3kpSagAEfD5rg9+nY4GLSzhWm9To6KKi1ROeucf1IPLnFFRvBZioXxAmliNSsxsY3IZSRHRj2wsZ/LaMyVE/GIn1Pf3wb4xyXmKOgsoZbCeoG4Z0+JN/NM3nBXmLkou6VsmwqU9I8SqzAUwVAGoOYB1QTpWSIFhIwQOituB7/aR1pbOce3E4c4VaNTMtU1FtFNAwWxkKAfNBvv09yLSFzXA6Wr49EwVl1eQbzZVsekEnuOuG1uVcxVQoaJkAlVDC4aYY0y8TN5dVDGTJk4G/8A0zWXSj5QUgABqqGkrsQNwGIJnus4JW9SKF3Dj5wFo1Fj52ns8Yi/w7h9NXDF9RDSsAaTpvc37C1rH5YZv/U6i0yablC4KvES03Ivt5TAIvJOAFLlmua7rSR9KmdvyMwBvF49MSaVUq4VwQVqFWU7ggiR72wC/DEEEHE9D+EkJW9VgIJ/T5fxC9FilJqrPUYKNPma0xKoFZizEhlvAHriFl+EkZJqrDzeLeQegBj6Yh5fgXjZkJOnXOlotIPX0PpiyeAcDNOj4dchgtQsB1IhAoPsQQf98LW2BBweeDCitgxDjAGROPGuErUycqsVAsi24InSfTf2xT+ZTzG0Yv8AzlIEGdiP1xT2Z4YPGqAfhJA/l+RGM6OzbnMHqq/VAi42bckyxvY33i1/oMW59lHJtbUuczAKKFIpIZ1PP4yDsnbqZnaJC/ZRyKmbzVWpXUNSoR5DszmYBHVQATHWR64triOcZCB06xhrU3ADAkzT0vuIzIvMGVpsCX6DbCMtc5WsD/23uvpvb3jDBnqoYKWa2o/TCzzSweg4UwyHUI6RviWMFgPeXUUokZstnVem7A2ZlDD0qBlPtLCnf0xVfMGotf4gxk+1v5YO8t8RZqGYk3Pgj5lmuPqMQ+Y6ymoxjYkn5gH/AMsFqU13Y+/vmGrUWVN4B/rE14HlzVVgI8pn5Nf8zqPzxmBPAPF85pgxZZ9RP8mH1xmGLa/jPMY0VxahSAfPj5mReEZutUqrSojVUfyiSL/M2iB17YNZ+tmsnAqKFZi1ysq2neDMEQQfYjEz7J8hevXVkFZAtOkrbF6hJg9iwQoD/E1jGHjmvK0czQakQRPmpmLqdBemSLRZXpH0A7Rg97IH2kceZ5XTixlyCYiUK33xWJYUmHwjedukQPQDC7WqJQqsC2tkPTuOoM2P9Mcq3FWCrps1jtuPmO9reuBM4LVTtz7e0FbqCcY79401+NEnzAQdmIAn/Nv8sRMrxHxW0DUuqYCmAd7GN5wCdyd5t07Ya/s75UrZzMDQwp01nW5vaJgL3jqYAjuADpq0RSZ8uqtZgAfvzD3KeUytNmGYpO2rSfKdMaPNNmBmRPy74sbK5mnUQtSDtS28iSZH4XABcX6mSZn1wo80cgHK0PvVHNvUpyNo1kt+JWWxX0jab2wrZDiygsHqNSdRaokqWE3FtjIGx/TEq2k2jOSZRTaORLgy9aiCrPUqI67Ao6g2/jQGI6T0xC4lzPTrKECoQCfEdwCUg20puXY2WJkkX3wlcMzRzA0pnK2pIPmqvA7G8A39f0wU4rUq0KetqgAYBWCr+LvZZhrCJ3OFVp2sF8+3UJlB8R5/XqMeY4x4GS8TwkmobDWSSerOxAM2ANp6bDFLZxc7nGGZ01tLOQjAOVT+FYkgDaepm8zhpeq7IClNnB2eNIg7nzX2HaIjtbllKFSkkI3hswIOgTTIO/7PUReAJ3w5QRTknGYJ09XgAgdn+v2hDk3l1XprWzxepJ8NKaMNMCxNQqZItGgmI3BnAr7RqWSRqJyi+EYGtAsKZ2PYOIPqR7DCvQoZgVKgpnw9ALMNUKon6dbYZeG8fo1cgMs9SjRJVtTQ3imprME6lKEFdMnWDFhGm7mxg27PHsIA2jrB3e5MjZPNMjUqoAOgnf16H0N/riyclxBai6kKwYIibW2+s4qzJ1t1BBBsYuPcEb3E4NcI402XJFypHwg29xhC1M/nPVvULqw6dx64hxAUwJBOqQIFtpv2wiVqQJdwLs36YZ2Xxqc6pX0/5wE4tT0IJ2sIG4G5+ZwBODiJ7ABCP2TcYC18zQJu+lx620t9PL9cPHGElGneDigclxt8tmxXpm6mSOhB3U/3uBi8Mtxda9OdmIBj0IsR3BGHNQpXB95JpOXOPBiJkOJA5mMy2lB8A6Egmb+n88a8xV08xoydQIMbXwW595aHgpAAO4PYxP57YEcHz6VKAWFDC3z6zgXAAYR5G3HH7SNy1wxqeRrVSDJrKo9kGr/zwH4+NVSsfX+QH8sWIlEDL+EbKi62PQagzf8A86cV9mUgNPUT9b45TbvsZz99f7RqqkekU9s/zIOWzBWkgUkCCSP4up/IfTGY55ODTUdp6epxmHWA3HImKc+muCOh9I0/ZXlPvGXzFLbwa9DMAjclWIM3+EBQb7XjfD1zTkfCSoZIIYtP+Z2+g1kfXCj9ifB6hTN5lNRAXwtNgrSNRnuQQvtJ3mz/AFeCV8/kk1g06joA8iwbYkD8QMSIN5F+uB6pSXOJ5/R2BACTPnHMxMAyB/U2xxjDlzVy4uXrvTIXywAWksQFABkEAkwSYFsBauQWAARfeP8AjFAWrFDp2Jg/JZNqtQIsksYsJP03OPovlXJZepQZKSUKSREUDIYHZixEtYDctcHFL8stQo5jXXDhYbzLYqb3X1g4dB9o2Xok+BpA0MDCgamLA6iAANW8nrOE9U7Odqg4jmno2rkkZ/OHOdqgy+TrI1VfMuwIkkAhS20tBEt6Dtima/ESTrG/U+4/SMHqPGKVZqlbNNWgMPDKpq7zuQur4d5/LC1UBrVWFJCdbHSouYJtP9cE09e3O6avuwAqn794cp0kNPUAPhBMGdxcR6YZeW8uauWPialHiSoNjBAn3Gq/pa5wvcCrq9DwHQVNLRIYqd7XE6hNgMP+TpqqDyhNNgoNvy9fTCers9MFfOf4jGmr34bxImbigmoiZHUD8o9vzxtkaq5ah9+qqCajEUaQEExMt84MekHqI4ngtXNVkpawodrkTYbsRboiwPWO5x05r4rSeoDqOlVZcvRpBXKhR5XqLM+e0AbAXvZQ01gjPcPbZhsdQfw/KnMCoUptUqOxNV1U6JiyzpsFBgDcyTF4wi8a4O9N3kfCSMXRxvO5ijlFajSo0AqjTTdzqgXjSq6QT/i6m+K9SlVzNOtUcAF/NYzDRcHqDA2vEd8GotZSW8ZHmDKLeuwj3xFzgpIJRpUi8Gxv6f3vg5qvaD6HDQvAGqcOos7apooR00woiSZBAO/8sK1CmTKkQwMEeo3x9Y/qMWx8pc/CHApFRPU6szg6lDqf3lm/vGOWbzNdxp8x9Su/1GO2WplgYtG+I9dSszM7Ek7Y4v5R+6sEdwFmcnEyOsdB12ti0+ReYqNWqaW2sA0wYgMsmB1kqf8A4YQc8BoEdsReA5/7vXWo1hcSPwyIme4mZ9MMEesnzE83qtONNZgHg4z8pf8AxPJCosESAP1/niiM1TOVzlSmT5Nc/In9cXxwl3NBGqCGYaoNjfYHsYjFS/ahw5Frh9QDMYjuL+b5EH6jAKCCcHzFgSOv9J/4MMcM4ia6sCbO2up6LYIk9zG3YeuFzmcRmaqjYAD8h/M4Kcp5hBoRJ0L+0djuT6/oB6nC5xTNCpWd9UyxJIBIudha8CB2wClMXNjoS2zbRk8ZnHhlcLT07HWSe8EKB+h+uMwJzLsHJGpZ9OnTGYpmjcd2ZOr/ABUadfS29Z+s+gPsU4atPgyt/wDeeo5+TeHH0p/nhr5drg0itoR2QRta49dmGIfLFE0uGZZDAZcugMbSFH88CeSuMD71maDHzNFRR7eVtzP7n1wq1m58yCqfA3ygL7WuVfGAq05FQWWDFpFz6Wj54qDL8bqU3CVdLKLFRCn/AFKBJ95x9RcVyYdDbcY+e+feVxQqF4IRjtsdxt0mDHX8sFqcE+m/XiFALLuXsTnWo/eIFNAFMw5hmPtcqvabntjpwTkxnqrSFFnNTUoYdPDbzlugiVuYsyxM484JwKtSPi0KrKuthpdTHlg+ZgR5tJ1SABAudwGA8/1smjUaqQWdiTYmCZEhdoDb2Ji4HXjFhlE5Hy7jQxgWMMHznqFOYuWsrTppR+LT8SJZbQLvHUxYX9QcQW4ZTyuUqPTohXMeZQAx6QP4YvA/XHBuaRVAOumqmPMCAT/CJE/KTuYx1PF6c2qvv/3GKq2wN2YFh7Ajp0wgUuBAwcZzjmOBqSoywz78fYiRyZq+9eCFJNSYXrKyfl5QfoMWdlcuSpBQzIUgd/efXCVzJnKgzFCugUMqnRoQBQVAKhju+oAoZMEEwBcYsngeaNehSqZZBprKW3FjJ1CB+JW8va2C61C+2z3i2nu9PNXt19YJqh8q/iqhBNN1BgvBOn8IMmImNzEW3xDyWqqGdss4qMxBmhUBb+IkrpvM2NsNvDMm1J28bxCzABRKwTfYA6Qb/wBbDG+Tzet6iupFOfiLT5gSIhZEWB3i+1pIARs2mFZzu3CLT8NzFQq7rAXZiyL8yRJnfrjrQyC0wXqN5QDpRFJdyReABffeN8MXEM0qkLTQ1Q0KQZAAJFzCmANzbpjZkHmWkVTaWCxa8aTYMfmImeuOIBnmdN5x1Kpy9XOMn3daFd1uFVkYLpuQGYwo8tjfcEYgiuyV/wBohptIlSQekTIkG84tvi2eqLRJRWbTuZGpgI1XkQSOwjFXcw54ZqoCqhAot1Ym0lmkzcbjt64c3KfEb/DvVNmV+xNaNaKjdm7WxFzyannGlOrA9cTeDcLbM5inRQ3cxPQDcn5KCfljIzmejfYFyevMgVKepo7Y2yeRVszQB2NZSbbgEW9jEYtPiWQytCky0VRgACU0o7sNtTQNQmGgsSZBiIwt0uX2pcQy7qQ9CopdTABUqhlSABudvmDtfaE+PaQ7dZVeh3L2Yy8xcyeAqknqMUpxzitTM12qOSwkqs9BvA+owe+0njOqqEBnT/Y/ngrxLg9FeH0KVAq7KDVqPaSzbn5wFHoo7Y1WRSoZuzJez1X9JfHf7cQXydwt8zKE6aQ8zx8TR0J7XiMOXEOXAqMoQBIFuxAvhZ5Ezhp1CDtufl3xbHBkSujBgCcTtSzm7aP0j7u2nUN2MCVZR5bWr8Uakt79jjMMHNfL70q37MkK0/rjMc9Rv/vEoK9dgDjHPyEdeTuN+Lw7LuCpBpKD6Mohh8mBGK/47zC2T4jRzE+RWOtVtKN5W6XIkED0wpck8/Hhwq03pmpSqeaAYKvHxDvI0gj0HzHca44cywqMsB6ggTPlXvtuW/IYrLpiLPlPHLYNpB7n1Fk86lVFdGDKwBDAyCDcEHsRfFZfa+gZ8qg/FUlv8IgfzJ+WFP7NPtNXIlstmtXgSdDASUMzBG5U722PobTOM8yU8/xKgyEikASJ/dXVMj1Ij5Yy1bI3PXvNabBbMn5/hlRaR8JGLHTpG6FlO8dNWxveRM9BPNf/AHULFxToUqlGoR+0CsxhGafNuL9jBkySXo8x5rLgUzTLaZbUQTqUj8MCwmWuSbnbbGuR4Hry2toVqmVZUBNvgimvoFAAjC1bMoGfcSpZWMndjGD+srji9KgtZPurlzJALAG4awO4abRbtvvjMhxePE1KArhlZBsuqbpqPl3YWwCLlWlTEGx6/wDOJOZzakghQSVGomZnY7H++uLgHGJ5l+WziEaXGjrCAzTGnQIAgrBWR3JEH6zh7+zHmJaVOvl/F0tTqHwtRsVf4oHoyA/58VVUXYiYgXIj3+UyJ9OmGLlzhwzGaKWAZA0na+mRt+8YwDUVqyEGNUOdwH3iXBnuDDMhalXMHSxXTDABjIKrqEgefbSdxgzlOJK9ZaaE6o1QktAjdjBgz3jr1xWHC+WMw7MKD1BpIuruobpGq0gX2sMWfyhTrZel4eYYPWPmLahZdhJgGBe/riKUUcZzKtpYDB7kzMUHp04QdbknYE37md/ngDn61NhpFcLJCRAnr1JkX9DvifxPm2XajSR6jCY8O8xF50kBZO8Gbe+EzM0c/TNTMBXoKBL+ZSSBsovqLSTeB+duBfi+Ezla5Hx+Z1zVasfEyOXdmVR+2qtBCiPNTSBYTM9SZ2AwtUKK9TFve46z6n9cPXC8j4OXAP8A1Kglz3Zt7+5j2GEPNiGZRHxN7kqY/p9MbV8nE9H+HhfiVOBxz9TBebo3vuMb5KoaZkGQRDDup3GNczV1SDviJ96gFDZuh74YUEjEZuNYY7v3+ftCnAuO1KGaerTARG3S9+wsbRe/qcO+a54y6UyXDI4U6QbyW7NscV1w5+0drjbBPMZPxkKMQBIOojYjv6QTj5iN2D1EG0O6r1EOT84F4fzCKeYfMsmtoIpz8IJEEn5W+Zx5leYqmuoHIAqHYbewvt88Ts9y02VqKtXyLVEoxupizK3+EmD7g4mUctTRWpkeAz31gBqbdiDuB/hPfacMNZWy4xkSRVRcj+ohyc8j3+/vMj8JzQDmNsWhy3xZdU7Wk9gBuf0xWvC+WatyXR1//CdRPyMQffDHTLBQG05ekL+dwXf3Av8AIADEnVKGbKGV3xfUAwwfvxHXOZoPDGPMJE9p/wBseYQuK81orKKaeKAsanlRboqg2HuZxmADTWtziLrQVGIhcz8KNCroJBhEOoWkFReJtG3yxGrVYWmt/KoIud2Or5b4c+buBNU0VSyjyhTGpoG4JJAk3mL7R1jAfLchZmv5wURLBdbEkqALgAHcXvGPRVXoUBZhPO3UuHJVTzF/idGHJ7ntH5YYuWqFQ1PEp70qafmu0dRcz7jEbjPLzUyaZMsugzsGBEWn2P8ApOO3DeMVcuz1WoVDTcg6oZRpgiVfSdM6lbUO1uhG3/8AJXhDOV4qt3OIy1+OVdLhKfmcFZJvNrAdyJ36D1GNeL8dTwqWXI/6ColRoLJqVdOmR3MnuCvXYqWZ5zqkkqdJKgEgCZ6kGLXPT9b404fxtUUFgWIMneTJ83m1X1Qs6pHlFjtgCaYjsRmzVV9pOfGOHvSeoE/6TwdYErEyAWA7x8wMA8EBxV106WiARsCCDEggyCDGxxGoU0IOp9J6eWQfQkXH0OHUyF5ky/aXO3qYrgjTAF5DHpbaw2Pt0wf5Wz/gZ3LuSQDCEgxaomifkxn/AC4WsF+K0l0UdJBmgpPuGeeg/uN8fNzxM155l+8v8bOaQVtaiB5khiUf8Ski8R6XEEGDjifDZw5GuoCdGtvh3AhbwIJ3EwTttgB9j3PKk1su6hVM1qajobCovQRMMPdt4wxZ2gnEqrorBaaCXIjVeYA7Gxue2IN9XpvhT/1K1LhgSw495LHEHpACiquxIDEgIsGJMC89bC/zwM4nlHZ9RqFtUppWyGb3Go6tMdNj8xg2EFFLMWKrBZok+psBJ74A8NzwqGpUJlaTte0kkAx20gGwHc4EAwXJMLWRu4E25iq+FTB7RbFY5/iatXqLMHVPzjceoMk++G/nfPF0sSFnfFQZrMHVINwZnDekpD5McfVto1U/v+XtGevTnzR5uo7+q+nfEOtURhDfXrjXhnF9ZCssn337wOh9jiXntEAi4O8C4+oE4PtKtgykLkvqLoRg95H1g7L1tJkNIwby6eJIXtPtgGKQ/CQfTr9MWTyFy9GVarUF63wg9FXY+5JJ9gMZvwBui9OpahSh6Pz+hganzOrUxlc9qNMfDVAlkiwnvaBIv3nEJs6+V8spmMux8siUb+av3Eg+4vgbzZC1mA2uN9p/4wuDMt8KkwenTGq6A43Dz4++pOs1PoMV7HtHqhQy1TzUy9A/un9on8mH54nZPg5P46BHfUwP004QaOeqp79/9xg9y/zqVcLVCkG0mRf3H88Bv01uCV5jtX4jTwuSpPv1+8dzwhIA1Jt+EMfzjGYhZrnyihjwy5i+lmgfmMZiYNPqDztmzq1BwW+kJVcxoVWYN5UAAAkPIGmVUFpkESY/PEqhxD9len+0ZrgwNBOy3/U9/lirq/GM4aYU1TEGJ0gxAuDE7Cx9u1mDhn2kp4QpZinUAgKTSIJaB/F8PsO84pvpGC/DgmR11IJ+LIEcq3LwCaqzJUYsSNceWfwjaV3+Lv0GBNLjyV1q5dqtFCQU+IhWBBBgTIsSNj0vjrkmyubcE1lgGfDDAyBtqXSDYyTFjbcWxpT4X4lXWvhJTpkXdD5hPwBYjYEWIi1sBUc/F39IYtkYHIlOGkdWmDqmI6ztH1xpgvzLSNPOVYBXz6xYgjVDixv+LAykoJ8x02JmJuASB8zA+eL4ORmeeYYJE54kEeRTFpIn6f1x7k6KsxDGPKxH+IAkA+hIj54IZDI+Jl42JrAA+4xxjiaRSeB5ghkgwcHOLpFPKkAD9nptF7z06yxmb3xL4ry8ECgDdPL3LC+n3KsCO5B74HZ7iqPQRADrWxtYbbdtsD3b9rL1Dqor3Bu8cfuJpwaq6V00IXZXDBAJ1d1j1WRj6FqcVymXpSqU0eoFZlTykyLGBsN79fXHzxls61JqWYpmHRgeu6m0+hHT1OL84ZnBVo0sxR/6TrqCKBOo/FqaTLK8i3UYn68Hhv0jOlKk7TFWrVOZaqjpmKRYTSKghfZta3FpJBG52xnBuVK9FC3itUqNdqKRpgAX+I+f1B+tsM2UD1KzKaLEATr1DUD9SdovAxt4A8TW064Kgu+3caZAjrfCYt42+I/t2uGHY+cRuZa5qUCQbAWj9MVs2ScuoAMuQF9ZsPzxbvGcutOu1OQUqeYXBv8Ai+RJn/McAeJ8LR6RUi429umGNPf6PwGH1WmGqQOsHU/s2zwp+J4Oh1Pwl1V/eJgexIOM4jwmtToGrWSJsYZWAM9SpIWZm+HL7POO1M2DlqlQeNQWzNJd6ewgggyuxJO2ncknBLinLrU3aotc6iIKsqlDebgMCTFpJMSe+NvY2/DDqA0t3pghfIwR8+s/nKhr5JgvigHTMTBiegnaYxcuW4pTrZdKlLyUigCgdIEEQNo2j0wHzfE8jUBppRJelGqkS5DLMGApiJ9B0sZwO4ZmD41RKVI0aLQ9NDuGI84I6Ta02j1xm47kyfEIjBrOBgf3FHm0KLi5LH3OA+Tp3B094+nbDHzZwWoQagFqe/6z+WFh8yQOxH6nDen5rAEU1BIuLNOleuCtrdxgaRGG3P8A2f5mlRWqwU6gGKg3UEA3nc+gwEyi3NJki95EG8fnbB0df9Jit1buRu49ppkuJlVgs1toKj9VOMxDSncg9MZghAiylsdxtXhdQi5EFex+uOrcIUxNz85/274Z87lhSAU1ADpUkEG1hFh/z74j1eGEj4i07hB+WIZ1Lnnqeg/xkwOIs1eEgEH4WFwQ3mnobbEd8ecMzWay7lqTsdXxLU1FT6karttfDRS4PFwoB/iMn/npjueGqq6qk6QPMYOmO1rx7A40NX4POZltMvY4/KV9zVxhquZ8UL4T6QGKMbtcE6rH4SB8sBFpyCbW/men99MN/OlNaZTUiDUG0hJt5REz3ZlJt+HCgKRIJAMDc9BO0+8Yr0nNYxIGoXFhnfh7qGlwSArRePNpOmfSYwa4HbLk9fFt76RH5kY4cDyVNkL1SQqFiwESQF+ETaSxUb7au1/OEt+wb0qBp9oP/j+eOvyCJ2nhhHzNcJOYoMiXqCWpjuVi0yIBRSsyPjxX3GMqGArJ8LASLC+0wO5F+zT0K4v3lPlYCiPEkEhZAudrJ8hcjuTO2EX7SeWhk8yamgjLZmT38OoR5xA/Cw80D+Ii6DCGjsPK/tGtXtJ+sqqnWgEdDi0/sX5g8lfLOxhP21Mfk49p0EDuW9cVpxHImmR1Xof5GLTEbbiCN8Gfs4zOniNAatIqE0zOx1qVA/1FfnGHb0FlZETrbY4zLr4rWOkVZVJWJBOph2NtjHSI9MC+WeIU6orCis1Ayhi1QwdwNwYFj8IxtnuWUcspq1ywF4IiDbYozDqOu9ziPwXkvK03D+EwZDINRnInuBA7Dp2xFITaTLK56kznHJpoCKV8YEFIgAsASVFt2XUP+MK1SqtWkGBuRh6o1WqM2hdBWw1JAPqBplh1nChzNwnwH8VL0apAcj4VqHqOulj6Wb/EBjmNw48RuizYdjeYm8G4i2V4pSqGRcqY6hlIj1uRixuNZzOFPLQSlTgzUrkC991QswmbCPeMVzzDRIAqKYamQVI7ggg/UDFlZziqZmnSqVdRpVUViup0ksAwGpYUAG23TfDbEMisR8om6lLmA/OV+OXc5Qptm3q06bup/ZkkuVMG4AgWVSN+kxgvy9UdXo638Qagp0B3HmEXaYAEjft06SOLZTUpNRBZtK6mYKFEQCvlDdr73vgcWKjSKlNFB1AIAgBtPU2m/wAz2OOM29efpD1Utn4evcmOfFOECpSqUjbUsW/v2xSWYyjUK+mophX+oBxfJzgq00qrdXQN9R/XFRc+1QawjcT/ACxrSEq2z3gdYNyep5E78a4zmM5ob/srJQ7CVjUTO5XaPX1xrx0eLVNYqNOkW729YLe4xOyM/c68G9dnIBmF/DIM2JhgT2PphO+9Ev8AtNRIEX3tYD2GGETJ48TjXhFww5bnPj9JDrRqMbYzGViNRjbHuHhITdmWhw7OftoKubDTUFN7sN1Yi3XrEX74Kj9m7VKjAbKafwz2tJabdMSM3TdQultoIEKIsJIt74XeIcQrg+KjMSL6mCgQdxMTFt+mPM5Fjccff8T1ioQvPOI0ZepYsyC7CwIBC9ReATIbewwKz1R2qqaFOykFSzhQbwLhmNj10n8PrMPh3GnZHrqWfUQYMEBhIM3A2E2AtGOmVqulXW9QMjVEB0KIIJXb/wCPb+jFde1sGKWOSMiJ/PeaYVvDZgzFUZzYlW83lUiIEMDcSbe2A9MkZR42asmo/wCFXKj2OpvoMS+cqytnajKZHluevlWLHa0CPTAzMUyBN9DMSGj4tP8ASfzxZqXCKPykO1iXYyXlaSuhRnChVapcxqIWyKLyxYj5A4YeU+FITltYMPUVyOp0u0AA76iEHaCThWoZVlQ1GXyBjTMj8RUmIkbR8ux2xbP2U8HWvnabHbK0gR6sfID8gjfX6jvOFwPMLR2WPgS6OG5Mqo1WMbTt8+/c4g84cu0s7lalCp1Eq3VWF1Yex+u2DYxGz1YKp1YwEFacQBYs3M+ROJGpQd8tWUTTJW/QbwD1W+oe89cRslVNGpTroCfDdWE9CpBg++H/AO2DIipU+8AQRCQBuLkfMXv64r7I8RNPUIDKwgg/yP8AK4PUbQet965E06bGw36S+czxbhz1AxzVEENqUCvSCgzqkwQ25uD7Y5cW4x94pVDlvCYatOsOjbfxqTFiDt16YoSo6kzEYJ+FmstSkpVSnUggsjKpgHYkAG3adsJvoV9/3jderIPIltUeLPlqA+8hS+kqkMRKn4QZiel4wFqc6ucuaWYWm48wEH8Jm2wAIBiR2mZnFc1OKwBoke98a0Hao0AeZvp6nHRpcDJMMNSrEADJjSrivlzEmJB726/TBLl3nenTyC0KiMxpkrIEyuostyemqL/u4G5FVy1MktJ3P/GFivmYZipKhje02xipA+5R1niNaolArt3jmH+K88VXcvT8qm2kiwFoi86t5v2wVU1qiJUpvoOgH4Eme5tFz+uEjKZtUuZb8hM729MdxxOozwusrPwif0wZ6PC8RWrUL25znwJdPLPEPEomm3xUz9Q25iTHmDWk9MJPPXKpaugoiWqMFA6X3M9huewBxx5Aq1qWcDujhKgKOWJ6wQYNz5gBPqcWVT4YGrhz/wBuSP8ANb9NQwlk1Pwcx04sUgjAiXxjl80cuqL5tCwW7wLn6ycVZVnWZE4u7n7jS0KLAwSdsVPS4JUiSDqa8QZ7iABc4b052gs3mJagGzCL4gw1J/ALCMZg2Mhp8pQAgXmZv6dMZhjeIH0T5P8AEZeJ89U3dQreRl3tInSPcGAd4i/Q4A8T48lSmTqMkQF7DaOwsOnp3wd4omTp0wFp05NrKsnpZo2nqe+EHPKNUhSoO28fKRheiutuQuJqy+2sYyDmGuX+KsqsgpFwxJJ6CQB2I2nr19MH+K8RQZGoqVVQqF8g0ydRAgCPc2jT0tuucN5jFKj4YWTe/UDsD0k9cROJT5XfTLXCBpIUgMCxkkTq6mfbBPTLWZIxMm1VpwDkmRGo6ixaooMFjM3P7ojcmfQb9sczXaFWSQplQbgTvA2vHzx3o0hXrKoC0w0TGygC7XMkwCxvc7bxjUVDpFNVDDUdLaPMZgRO/YgdC3rhqT/nJGTZ6r06RLRUqBmHQkmNX0LX98fQ/wBkHCVTKtVH43I9gh0kA9tQY4ojhDlsw1R/L4NIKY/gVaV/XSCflj6Z5K4f4GRoIdxTUt/iIlj82Jwrby6iML8NR+ZhwnAbjVWFMmP1wVq1Ywu8czQlVVddV/8Ap07XiJZuyLIJPqBckA4u5GJin/2lfcb4JWzlRqNJdRtIJ0ogYSNTw0uVgwoJg+omTwX7B8vOvNO1Qn8KEqgPv8RPrbrbFicB4f4KBWYs5JZ2O5ZmLH2AmAOgAHTBB6wB9T/LHKhsHcJdaXOMQXwPlvLZGnoy9JUUbkXYnuzG7H3OBfOnDqdWlDKDTYhKg/xWVh/EGgfMHpg++aufkPmf7/LCj9pHF/ByGYZfwaI99aBfzv8ALGy24YmawVbMpjmPkNso2ufEoE+WoOl9n6A/kfywIo5+nSBKXbvH9/2cWZyjzrTrzTcA6xBQxBnfe2K7535c+55pkGrQ0skoywJPlvvp2kSCI746h9Q7X7jjk6cb6wOfMG/eatZtKgsT/ftidluXKrMEqMlKRMuYmIkDu15j0OA+XzLU21IYPfHTNcQqVG1OxY9/79b++DlT0vETF+eXyT/Ee+HcGyyUxUYJ5fJDL8Zn4rnr3Ee8XwQ4Dnadeoy00pqU825Clbgx1mQB89xivuFZjVVVXfQhNyQIFjBMgjeBfFk5bhgqLK1QVgaoKRYdABpBknb2whqF2f8AtzKmkzcCV4Akc1Xr5laVBgpDAlRvYybj8EfX0i7rxfiS5UAMSWYSbemwHyjHHlLhtOkpqIBpE+bqx7z+X1wn858yTWZhfRZQOrHbAFAbGBDPlSQT+cG06rZ/MvVqyKdAjStrsZ7mCREx6ibbkcwyqtRgSD0ESzC0k3FpERhNrcVq5UtTBux1sdvMR5gPSYHy9cRUzuYrudJdiB0MW/LrhtqSxzkYia3BDtIO7zGDP5EVG1PWgn0j8vljMDhyrnCAxT4hIOpbj64zHBgcbx/EPnP+gyDwHiS06perJtubmRtv6W+nbGnFuLCqYAMdyR+gA/P/AGxK4VyhWrJr+BTsTue0Dse+OXFeWmozDBwLnphnfXv75koJbs4HEDjDxU5VqZlA1Okisy06hYHq6jcQIDFrx1Ewbko4xYvK/HymU+70VZ6lQBizMAFCwpFjMAqYE7NscZ1LMqhlm9KFYlWivVSiFqq0UyunQrL5wT8Qn8QDSAT7+mBHjDceVhpgg9hc95Jg2Pf0w9cd4JTemXe1RYIjSsgzIkwoHlc+mknvhGzgTWdAhRaJnbe8kHaZFvljdNgcZEzqKzW2IYyeSanEsCtZaZmJtULAyejKQw98fWOWsij0GPkkcSZckaZ2LjTe63JMdgSBbuCeuL8+z/nb71lUDmKyKA6sIY2+IDqpvB98AuJRt566n2Ny7B+ca8/ngpkkADecKfBsyozdepZnqm7CTppC4BJvLNJgWAAHeevHc1TYjW6j/bp+eB1GugU+GIQ/FVc6QR6E7j2wp6mTGVqAXmMmX4u1R7QBJM9lHfEf/wBaNesRSkj4V9e5/U4D1aVSuvhULUzZ6vwho/CD1Udlk98eZdPCmlTDldP7SrBUkfuJvpBvLfpYjhyZsKo+/rC1PigZzoOqnRmX6NUNvoCbDsJwjfa3nf8A2VCiGOqvVLm0ylJb/wDyZSP8OHahXpOERctVCJso0ae2r4riQbkXwO45zlRyrPUd1ViAqKWAYKImFmC1yZNvMLxg1RIYGCcAjEovl+mVqGsp8tHz3tMX0yDIkA3F8GedOYqGboU2QLrB2gqySCSukeRl28yhbja5wX5v5k4XnKJcmtUzIU6WYaWltgSBphWG1xDGDNsVzToM5hQWO8KCf0w6F3HeeIBrdqemJYvKPIuUqZVa9Y+IzqzEByAgBP7sGdpn26TgDzbwPLUY8CfqY+hv7H3wCo8Vr0QyK7oDEr7eh9/zxHzGdd/iYn3wMVWepu3ce036tIr27efePXJud4WmUP3mnTasCxYuJJuYCg2iI26k4A5milfPLTyWpBVZUGmQASYJAB+GL/I7YXcW39kHJen/AN7WENBFJSO+737iw9JPUY0+KwWzBV5fCgfrHPmLOU8lktIgBVCr8hGKC4rxZqtTUDEGRHed/fDr9r/MviVxl0NqfxR3PT+/TATlL7oqMa6B3mwZSQB6WI+ZwGtfTT1CMxt2Nrekpx7mLtOhUrE7sesnDBwjK1aY8xAU9Lfy9Mds/wASRXhKKKh7wI9QAN/kMc24yCoCiT1PT88fWO7rgDiFopWttxJzCtfibGLmw9P6YzEGlTdhMfTrjMKBQOOJSyT4nSpzL4FPwnUgjRpIv5VK/npBieuINXi5ztZaQYUlqGCWAgddh13AHUxe+AmSyj1mkhnVSNRnpPc9cNHDuC0a+ZUUaDFKd6l97GFhjeWAn2PzeKJX459/aQ1exwTnA+szPZL7g0Zb9uT8TaQSP9NwJ0tB6gY58q8W8JMwKg8wh1SQpJI0sSWgQBBPW+GfP8SpqCD5dIPlAA0xfboIn6YVuKcAr108UKq0wbMzQT7fL2mMCVt67bB35mz8B3IevEJcSY5lQlZAopwTSpsGqSZjUxEIsuZI1G94jGuQ5XVfIUNQbuQfKpiQpqHSGaPwrIvPScKHDsnXqVRSohmeTAU/U9o9fX1wxZpc/lKR1OjASOpZZiQDAAIA33HQ40ayg2owHynVuVviZST5MlV+D5YhTWctBP7Ol0BJsW+I6QDfSJ79cQs7Tqq6VqFF6b0wAwcxuLEy89uw2tiJleeq6P4nlLAmF02uDJ1Trm/fpeRIMzivPFWqkMVIO4QaYG46kzMmCR7Y0qWjvB/X+p89tLdZEgPzNUnUHq0qoM+WoxQyequx0mLggntAmRvmFNSmamars1QiU1OWYXm3QAwIAP02MY8q19Os6LiSJMj3tE/PHvKvLn3uqQxKooBYiJvsBPsTN9sE3VhSwI4gNtm4Bh31mcKHNecQALma0BSo85MAgCBO1gBbbBHK868SqOKaV6rMxAAAWZiJFrEAbjaN7YbuL8j5BKJZdSx+Iu3afUG19sK3DOVs5RdcxTQQreXUQCwMi46SCReMfC2thn6zJqsX/iTqnAM+6mpUzVQEibu23tqED0gR2GFLifCnoEBoM7EG1sPNDmio9dcvWpCmzncuCANI2IsZKm0/ijHLmXg1OmKdUNLJ5lRjqQwQb7WMXg7DHBYVbB8z4oGXIinU5XzSqGNCoARItf8A07/liw+F8Wp/dgtGkQigAxEA+p31dTN7++AnEPtDWohX9oItFvaZB+f9egPheZzlUsaKu9NW1OoiJMTJ9QuwwN1e0fGMY+cPXYlJyhzmSeP8PrVIIolV3G0n1vDbegwv5Hh71qq0qay7GAD3w1cb50Lp4bIymBM2Mj1B2j+9sDeUeKJTzDPVWQUaTMR1MepiPScEQslZ466mX23WjJ77ltctcoZehTQCnTaoohqmkEk9Yb37bbdMTObOOnK5SrUSAyLb3JAH5nCS/GmzBVGqVGJIChHKU1FoAKwTHc9rATGAnOPHaa5dcnQfxBOqrUkmWmygm9o6+mE0rZnG7mOPYqoSOvEUzn9Ts7jWzGZJ6n9cdX4nVchV9gFFz2+ftiABg9yllK71G8AL5QJZmgLOxnvY9D1xRfCjMmVszHbk/pPMpyzWJBqzT1NADfESf4fl+Rw2cK4BSUwq6mEXbuR7bX6fW2O3C4SfvLipWkktMgTAAUwNJiOlzgPxfO6Kq+ETra+8K17DfbsfbCLM1h2/9SlWFrGR/wAw3xHMCkQrA7eg/UjGY45jg+oI1XQzFb7sAeoBJ/v88e4WCVjgmNg2EZH9T//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pic>
        <p:nvPicPr>
          <p:cNvPr id="1028" name="Picture 4" descr="http://3.bp.blogspot.com/-Mkbr8JKnIOM/Tvg25YWYdyI/AAAAAAAABjU/LXVuYDZ-pnQ/s1600/San+Esteb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764704"/>
            <a:ext cx="2915816" cy="324036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868144" y="4293096"/>
            <a:ext cx="2771800" cy="1015663"/>
          </a:xfrm>
          <a:prstGeom prst="rect">
            <a:avLst/>
          </a:prstGeom>
        </p:spPr>
        <p:txBody>
          <a:bodyPr wrap="square">
            <a:spAutoFit/>
          </a:bodyPr>
          <a:lstStyle/>
          <a:p>
            <a:pPr algn="ctr"/>
            <a:r>
              <a:rPr lang="es-CO" sz="2000" i="1" dirty="0">
                <a:solidFill>
                  <a:srgbClr val="FF0000"/>
                </a:solidFill>
              </a:rPr>
              <a:t>Esteban fue el primer mártir de la iglesia</a:t>
            </a:r>
          </a:p>
        </p:txBody>
      </p:sp>
    </p:spTree>
    <p:extLst>
      <p:ext uri="{BB962C8B-B14F-4D97-AF65-F5344CB8AC3E}">
        <p14:creationId xmlns:p14="http://schemas.microsoft.com/office/powerpoint/2010/main" val="2867901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google.com.co/images?q=tbn:UwQ2bDiFFwtL5M::www.royce.com.mx/obras/historia_universal_grupocultural.jpg&amp;h=78&amp;w=45&amp;usg=__h8zWYU_28ZKPKYD7RM12cvzQvtw=">
            <a:hlinkClick r:id="rId2"/>
          </p:cNvPr>
          <p:cNvPicPr>
            <a:picLocks noChangeAspect="1" noChangeArrowheads="1"/>
          </p:cNvPicPr>
          <p:nvPr/>
        </p:nvPicPr>
        <p:blipFill>
          <a:blip r:embed="rId3" cstate="print"/>
          <a:srcRect/>
          <a:stretch>
            <a:fillRect/>
          </a:stretch>
        </p:blipFill>
        <p:spPr bwMode="auto">
          <a:xfrm rot="20716503">
            <a:off x="6269153" y="936313"/>
            <a:ext cx="1565629" cy="1666545"/>
          </a:xfrm>
          <a:prstGeom prst="rect">
            <a:avLst/>
          </a:prstGeom>
          <a:noFill/>
        </p:spPr>
      </p:pic>
      <p:sp>
        <p:nvSpPr>
          <p:cNvPr id="4" name="3 Rectángulo redondeado"/>
          <p:cNvSpPr/>
          <p:nvPr/>
        </p:nvSpPr>
        <p:spPr>
          <a:xfrm rot="20953717">
            <a:off x="755576" y="980728"/>
            <a:ext cx="4968552" cy="45365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Para impedir el desarrollo espiritual de la iglesia, Satanás procuró por todos los medios traer sobre ella toda clase de sufrimiento, lo cual se registra en la historia y en la Biblia, donde esta escrito la forma tan despiadada como murieron los apóstoles en un periodo de 60 años.</a:t>
            </a:r>
          </a:p>
        </p:txBody>
      </p:sp>
      <p:pic>
        <p:nvPicPr>
          <p:cNvPr id="1026" name="Picture 2" descr="http://t1.gstatic.com/images?q=tbn:ANd9GcTOdRGMCHlGIOOh_b5qoJDxE0iJqrDpsxKvs_Fwt7uUDq_D6_M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8082" y="2996952"/>
            <a:ext cx="2238375" cy="2485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6245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blipFill>
            <a:blip r:embed="rId2"/>
            <a:tile tx="0" ty="0" sx="100000" sy="100000" flip="none" algn="tl"/>
          </a:blipFill>
        </p:spPr>
        <p:txBody>
          <a:bodyPr>
            <a:normAutofit fontScale="85000" lnSpcReduction="20000"/>
          </a:bodyPr>
          <a:lstStyle/>
          <a:p>
            <a:pPr marL="0" indent="0" algn="ctr">
              <a:buNone/>
            </a:pPr>
            <a:r>
              <a:rPr lang="es-ES" sz="3600" b="1" dirty="0" smtClean="0">
                <a:solidFill>
                  <a:srgbClr val="FF0000"/>
                </a:solidFill>
              </a:rPr>
              <a:t>¿</a:t>
            </a:r>
            <a:r>
              <a:rPr lang="es-ES" sz="3600" b="1" dirty="0">
                <a:solidFill>
                  <a:srgbClr val="FF0000"/>
                </a:solidFill>
              </a:rPr>
              <a:t>Cuál era el motivo?</a:t>
            </a:r>
            <a:endParaRPr lang="es-ES" b="1" dirty="0">
              <a:solidFill>
                <a:srgbClr val="FF0000"/>
              </a:solidFill>
            </a:endParaRPr>
          </a:p>
          <a:p>
            <a:pPr marL="0" indent="0" algn="ctr">
              <a:buNone/>
            </a:pPr>
            <a:r>
              <a:rPr lang="es-ES" dirty="0"/>
              <a:t>P</a:t>
            </a:r>
            <a:r>
              <a:rPr lang="es-ES" dirty="0" smtClean="0"/>
              <a:t>or </a:t>
            </a:r>
            <a:r>
              <a:rPr lang="es-ES" dirty="0"/>
              <a:t>el solo hecho de obedecer los Mandamientos de Dios, al no doblegarse ante las exigencias de los </a:t>
            </a:r>
            <a:r>
              <a:rPr lang="es-ES" dirty="0" smtClean="0"/>
              <a:t>hombres</a:t>
            </a:r>
          </a:p>
          <a:p>
            <a:pPr marL="0" indent="0" algn="ctr">
              <a:buNone/>
            </a:pPr>
            <a:r>
              <a:rPr lang="es-ES" dirty="0" smtClean="0"/>
              <a:t> </a:t>
            </a:r>
          </a:p>
          <a:p>
            <a:pPr marL="0" indent="0" algn="ctr">
              <a:buNone/>
            </a:pPr>
            <a:r>
              <a:rPr lang="es-ES" dirty="0" smtClean="0"/>
              <a:t>Léase </a:t>
            </a:r>
            <a:r>
              <a:rPr lang="es-ES" dirty="0" smtClean="0">
                <a:solidFill>
                  <a:srgbClr val="FF0000"/>
                </a:solidFill>
              </a:rPr>
              <a:t>Hechos 5:18.</a:t>
            </a:r>
          </a:p>
          <a:p>
            <a:pPr marL="0" indent="0" algn="ctr">
              <a:buNone/>
            </a:pPr>
            <a:r>
              <a:rPr lang="es-CO" dirty="0" smtClean="0"/>
              <a:t>«Y echaron </a:t>
            </a:r>
            <a:r>
              <a:rPr lang="es-CO" dirty="0"/>
              <a:t>mano a los apóstoles y los pusieron en la cárcel </a:t>
            </a:r>
            <a:r>
              <a:rPr lang="es-CO" dirty="0" smtClean="0"/>
              <a:t>pública».</a:t>
            </a:r>
          </a:p>
          <a:p>
            <a:pPr algn="ctr"/>
            <a:endParaRPr lang="es-CO" dirty="0"/>
          </a:p>
          <a:p>
            <a:pPr marL="0" indent="0" algn="ctr">
              <a:buNone/>
            </a:pPr>
            <a:r>
              <a:rPr lang="es-CO" dirty="0" smtClean="0">
                <a:solidFill>
                  <a:srgbClr val="FF0000"/>
                </a:solidFill>
              </a:rPr>
              <a:t>Versos 28,29</a:t>
            </a:r>
            <a:r>
              <a:rPr lang="es-CO" dirty="0" smtClean="0"/>
              <a:t>.El sumo sacerdote les preguntó: ¿No </a:t>
            </a:r>
            <a:r>
              <a:rPr lang="es-CO" dirty="0"/>
              <a:t>os mandamos estrictamente que no enseñaseis en ese nombre? Y ahora habéis llenado a Jerusalén de vuestra </a:t>
            </a:r>
            <a:r>
              <a:rPr lang="es-CO" dirty="0" smtClean="0"/>
              <a:t>doctrina…,</a:t>
            </a:r>
            <a:r>
              <a:rPr lang="es-CO" b="1" baseline="30000" dirty="0" smtClean="0"/>
              <a:t>29 </a:t>
            </a:r>
            <a:r>
              <a:rPr lang="es-CO" dirty="0"/>
              <a:t>Respondiendo Pedro y los apóstoles, dijeron: </a:t>
            </a:r>
            <a:r>
              <a:rPr lang="es-CO" dirty="0" smtClean="0"/>
              <a:t>«</a:t>
            </a:r>
            <a:r>
              <a:rPr lang="es-CO" i="1" dirty="0" smtClean="0">
                <a:solidFill>
                  <a:srgbClr val="0070C0"/>
                </a:solidFill>
              </a:rPr>
              <a:t>Es </a:t>
            </a:r>
            <a:r>
              <a:rPr lang="es-CO" i="1" dirty="0">
                <a:solidFill>
                  <a:srgbClr val="0070C0"/>
                </a:solidFill>
              </a:rPr>
              <a:t>necesario obedecer a Dios antes que a los </a:t>
            </a:r>
            <a:r>
              <a:rPr lang="es-CO" i="1" dirty="0" smtClean="0">
                <a:solidFill>
                  <a:srgbClr val="0070C0"/>
                </a:solidFill>
              </a:rPr>
              <a:t>hombres</a:t>
            </a:r>
            <a:r>
              <a:rPr lang="es-CO" dirty="0" smtClean="0"/>
              <a:t>».</a:t>
            </a:r>
            <a:endParaRPr lang="es-ES" dirty="0"/>
          </a:p>
          <a:p>
            <a:endParaRPr lang="es-CO" dirty="0"/>
          </a:p>
        </p:txBody>
      </p:sp>
    </p:spTree>
    <p:extLst>
      <p:ext uri="{BB962C8B-B14F-4D97-AF65-F5344CB8AC3E}">
        <p14:creationId xmlns:p14="http://schemas.microsoft.com/office/powerpoint/2010/main" val="61740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3">
                                            <p:txEl>
                                              <p:pRg st="3" end="3"/>
                                            </p:txEl>
                                          </p:spTgt>
                                        </p:tgtEl>
                                      </p:cBhvr>
                                    </p:animEffect>
                                  </p:childTnLst>
                                </p:cTn>
                              </p:par>
                              <p:par>
                                <p:cTn id="34" presetID="53" presetClass="entr" presetSubtype="16"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8" dur="500"/>
                                        <p:tgtEl>
                                          <p:spTgt spid="3">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983480"/>
            <a:ext cx="8496944" cy="1051560"/>
          </a:xfrm>
          <a:blipFill>
            <a:blip r:embed="rId2"/>
            <a:tile tx="0" ty="0" sx="100000" sy="100000" flip="none" algn="tl"/>
          </a:blipFill>
        </p:spPr>
        <p:txBody>
          <a:bodyPr>
            <a:normAutofit fontScale="90000"/>
          </a:bodyPr>
          <a:lstStyle/>
          <a:p>
            <a:pPr algn="ctr"/>
            <a:r>
              <a:rPr lang="es-CO" dirty="0" smtClean="0">
                <a:solidFill>
                  <a:srgbClr val="002060"/>
                </a:solidFill>
              </a:rPr>
              <a:t>A continuación mostramos como murieron los apóstoles</a:t>
            </a:r>
            <a:endParaRPr lang="es-CO" dirty="0">
              <a:solidFill>
                <a:srgbClr val="002060"/>
              </a:solidFill>
            </a:endParaRPr>
          </a:p>
        </p:txBody>
      </p:sp>
      <p:sp>
        <p:nvSpPr>
          <p:cNvPr id="5" name="4 Marcador de contenido"/>
          <p:cNvSpPr>
            <a:spLocks noGrp="1"/>
          </p:cNvSpPr>
          <p:nvPr>
            <p:ph idx="1"/>
          </p:nvPr>
        </p:nvSpPr>
        <p:spPr/>
        <p:txBody>
          <a:bodyPr>
            <a:normAutofit/>
          </a:bodyPr>
          <a:lstStyle/>
          <a:p>
            <a:pPr algn="ctr">
              <a:buNone/>
            </a:pPr>
            <a:r>
              <a:rPr lang="es-ES" dirty="0" smtClean="0"/>
              <a:t>  </a:t>
            </a:r>
          </a:p>
          <a:p>
            <a:pPr>
              <a:buNone/>
            </a:pPr>
            <a:endParaRPr lang="es-ES" dirty="0" smtClean="0"/>
          </a:p>
          <a:p>
            <a:pPr>
              <a:buNone/>
            </a:pPr>
            <a:r>
              <a:rPr lang="es-ES" dirty="0" smtClean="0"/>
              <a:t>   </a:t>
            </a:r>
          </a:p>
          <a:p>
            <a:endParaRPr lang="es-ES" dirty="0" smtClean="0"/>
          </a:p>
          <a:p>
            <a:pPr algn="ctr"/>
            <a:endParaRPr lang="es-ES" b="1" dirty="0" smtClean="0"/>
          </a:p>
          <a:p>
            <a:pPr algn="ctr"/>
            <a:endParaRPr lang="es-ES" b="1" dirty="0"/>
          </a:p>
          <a:p>
            <a:endParaRPr lang="es-ES" dirty="0" smtClean="0"/>
          </a:p>
          <a:p>
            <a:pPr>
              <a:tabLst>
                <a:tab pos="4221163" algn="l"/>
              </a:tabLst>
            </a:pPr>
            <a:endParaRPr lang="es-ES" dirty="0" smtClean="0"/>
          </a:p>
        </p:txBody>
      </p:sp>
      <p:pic>
        <p:nvPicPr>
          <p:cNvPr id="140290" name="Picture 2" descr="http://t3.gstatic.com/images?q=tbn:HKL_VnQ4_5hpVM%3Ahttp://4.bp.blogspot.com/_THtZkv5TtsE/SxLOgt4VdbI/AAAAAAAABG4/R2L6olWDYws/s1600/San%2BAndr%C3%A9s%2BAp%C3%B3stol.jpg">
            <a:hlinkClick r:id="rId3"/>
          </p:cNvPr>
          <p:cNvPicPr>
            <a:picLocks noChangeAspect="1" noChangeArrowheads="1"/>
          </p:cNvPicPr>
          <p:nvPr/>
        </p:nvPicPr>
        <p:blipFill>
          <a:blip r:embed="rId4" cstate="print"/>
          <a:srcRect/>
          <a:stretch>
            <a:fillRect/>
          </a:stretch>
        </p:blipFill>
        <p:spPr bwMode="auto">
          <a:xfrm>
            <a:off x="6813728" y="714356"/>
            <a:ext cx="1790720" cy="1922556"/>
          </a:xfrm>
          <a:prstGeom prst="rect">
            <a:avLst/>
          </a:prstGeom>
          <a:noFill/>
        </p:spPr>
      </p:pic>
      <p:pic>
        <p:nvPicPr>
          <p:cNvPr id="140292" name="Picture 4" descr="http://t2.gstatic.com/images?q=tbn:ZTLu_IQ5d3d5gM%3Ahttp://www.caminando-con-jesus.org/apostoles/apostoles_archivos/image040.jpg">
            <a:hlinkClick r:id="rId5"/>
          </p:cNvPr>
          <p:cNvPicPr>
            <a:picLocks noChangeAspect="1" noChangeArrowheads="1"/>
          </p:cNvPicPr>
          <p:nvPr/>
        </p:nvPicPr>
        <p:blipFill>
          <a:blip r:embed="rId6" cstate="print"/>
          <a:srcRect/>
          <a:stretch>
            <a:fillRect/>
          </a:stretch>
        </p:blipFill>
        <p:spPr bwMode="auto">
          <a:xfrm>
            <a:off x="6813728" y="2780928"/>
            <a:ext cx="1862728" cy="1944216"/>
          </a:xfrm>
          <a:prstGeom prst="rect">
            <a:avLst/>
          </a:prstGeom>
          <a:noFill/>
        </p:spPr>
      </p:pic>
      <p:sp>
        <p:nvSpPr>
          <p:cNvPr id="3" name="2 Flecha derecha"/>
          <p:cNvSpPr/>
          <p:nvPr/>
        </p:nvSpPr>
        <p:spPr>
          <a:xfrm>
            <a:off x="899592" y="714356"/>
            <a:ext cx="5914136" cy="1922556"/>
          </a:xfrm>
          <a:prstGeom prst="rightArrow">
            <a:avLst/>
          </a:prstGeom>
          <a:blipFill>
            <a:blip r:embed="rId7"/>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prstClr val="white"/>
                </a:solidFill>
              </a:rPr>
              <a:t> </a:t>
            </a:r>
            <a:r>
              <a:rPr lang="es-ES" sz="2000" dirty="0">
                <a:solidFill>
                  <a:srgbClr val="002060"/>
                </a:solidFill>
              </a:rPr>
              <a:t>Andrés  murió en Acaya crucificado, en el 60.</a:t>
            </a:r>
          </a:p>
        </p:txBody>
      </p:sp>
      <p:sp>
        <p:nvSpPr>
          <p:cNvPr id="4" name="3 Flecha derecha"/>
          <p:cNvSpPr/>
          <p:nvPr/>
        </p:nvSpPr>
        <p:spPr>
          <a:xfrm>
            <a:off x="899592" y="2780928"/>
            <a:ext cx="5914136" cy="1944216"/>
          </a:xfrm>
          <a:prstGeom prst="rightArrow">
            <a:avLst/>
          </a:prstGeom>
          <a:blipFill>
            <a:blip r:embed="rId7"/>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a:solidFill>
                  <a:srgbClr val="002060"/>
                </a:solidFill>
              </a:rPr>
              <a:t>Tomas  en la India, el 3 de Junio del 72, a espada en el corazón.</a:t>
            </a:r>
          </a:p>
        </p:txBody>
      </p:sp>
    </p:spTree>
    <p:extLst>
      <p:ext uri="{BB962C8B-B14F-4D97-AF65-F5344CB8AC3E}">
        <p14:creationId xmlns:p14="http://schemas.microsoft.com/office/powerpoint/2010/main" val="398152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t2.gstatic.com/images?q=tbn:O3fmU9ns0zHW-M:http://www.adventistaendios.com.pe/Tem%25201%2520Archivos/jupat.jpg">
            <a:hlinkClick r:id="rId2"/>
          </p:cNvPr>
          <p:cNvPicPr>
            <a:picLocks noChangeAspect="1" noChangeArrowheads="1"/>
          </p:cNvPicPr>
          <p:nvPr/>
        </p:nvPicPr>
        <p:blipFill>
          <a:blip r:embed="rId3" cstate="print"/>
          <a:srcRect/>
          <a:stretch>
            <a:fillRect/>
          </a:stretch>
        </p:blipFill>
        <p:spPr bwMode="auto">
          <a:xfrm>
            <a:off x="5580112" y="620687"/>
            <a:ext cx="2952328" cy="2880321"/>
          </a:xfrm>
          <a:prstGeom prst="rect">
            <a:avLst/>
          </a:prstGeom>
          <a:noFill/>
        </p:spPr>
      </p:pic>
      <p:sp>
        <p:nvSpPr>
          <p:cNvPr id="5" name="4 Rectángulo redondeado"/>
          <p:cNvSpPr/>
          <p:nvPr/>
        </p:nvSpPr>
        <p:spPr>
          <a:xfrm>
            <a:off x="683568" y="620687"/>
            <a:ext cx="4752528" cy="2880321"/>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a:solidFill>
                  <a:srgbClr val="002060"/>
                </a:solidFill>
              </a:rPr>
              <a:t>E</a:t>
            </a:r>
            <a:r>
              <a:rPr lang="es-ES" sz="2000" dirty="0">
                <a:solidFill>
                  <a:srgbClr val="002060"/>
                </a:solidFill>
              </a:rPr>
              <a:t>l emperador Dominicano quiso matar al apóstol San Juan y lo hizo echar en una olla de aceite hirviente, pero él salió de allá más joven y más sano de lo que había entrado, entonces fue desterrado a la isla de Patmos, donde escribió el libro de Apocalipsis.</a:t>
            </a:r>
          </a:p>
        </p:txBody>
      </p:sp>
      <p:sp>
        <p:nvSpPr>
          <p:cNvPr id="7" name="6 Rectángulo redondeado"/>
          <p:cNvSpPr/>
          <p:nvPr/>
        </p:nvSpPr>
        <p:spPr>
          <a:xfrm>
            <a:off x="683568" y="3645024"/>
            <a:ext cx="4752528" cy="2210544"/>
          </a:xfrm>
          <a:prstGeom prst="round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srgbClr val="002060"/>
                </a:solidFill>
              </a:rPr>
              <a:t>Después de salir de la prisión regresó a Éfeso donde continuó con la predicación del Evangelio, Juan murió en forma natural a los 98 años de edad, en Éfeso en el año 100. </a:t>
            </a:r>
          </a:p>
        </p:txBody>
      </p:sp>
      <p:pic>
        <p:nvPicPr>
          <p:cNvPr id="8" name="Picture 2" descr="http://t3.gstatic.com/images?q=tbn:1StXDVDCkPBDFM%3Ahttp://www.turismoactual.net/wp-content/uploads/2009/05/efeso-la-ciudad-en-ruinas.jpg">
            <a:hlinkClick r:id="rId6"/>
          </p:cNvPr>
          <p:cNvPicPr>
            <a:picLocks noChangeAspect="1" noChangeArrowheads="1"/>
          </p:cNvPicPr>
          <p:nvPr/>
        </p:nvPicPr>
        <p:blipFill>
          <a:blip r:embed="rId7" cstate="print"/>
          <a:srcRect/>
          <a:stretch>
            <a:fillRect/>
          </a:stretch>
        </p:blipFill>
        <p:spPr bwMode="auto">
          <a:xfrm>
            <a:off x="5580112" y="3645024"/>
            <a:ext cx="2952328" cy="2210544"/>
          </a:xfrm>
          <a:prstGeom prst="rect">
            <a:avLst/>
          </a:prstGeom>
          <a:noFill/>
        </p:spPr>
      </p:pic>
    </p:spTree>
    <p:extLst>
      <p:ext uri="{BB962C8B-B14F-4D97-AF65-F5344CB8AC3E}">
        <p14:creationId xmlns:p14="http://schemas.microsoft.com/office/powerpoint/2010/main" val="121895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t1.gstatic.com/images?q=tbn:obIp-kyQ9B4xxM%3Ahttp://2.bp.blogspot.com/_XWHtJeBFn0M/StnKp0yPJaI/AAAAAAAADI8/3qZnoNUlTic/s400/decapitado%2BBavaro1.jpg">
            <a:hlinkClick r:id="rId2"/>
          </p:cNvPr>
          <p:cNvPicPr>
            <a:picLocks noChangeAspect="1" noChangeArrowheads="1"/>
          </p:cNvPicPr>
          <p:nvPr/>
        </p:nvPicPr>
        <p:blipFill>
          <a:blip r:embed="rId3" cstate="print"/>
          <a:srcRect/>
          <a:stretch>
            <a:fillRect/>
          </a:stretch>
        </p:blipFill>
        <p:spPr bwMode="auto">
          <a:xfrm>
            <a:off x="6804246" y="642918"/>
            <a:ext cx="1767497" cy="1357322"/>
          </a:xfrm>
          <a:prstGeom prst="rect">
            <a:avLst/>
          </a:prstGeom>
          <a:noFill/>
        </p:spPr>
      </p:pic>
      <p:pic>
        <p:nvPicPr>
          <p:cNvPr id="141316" name="Picture 4" descr="http://t3.gstatic.com/images?q=tbn:tg_PSCCEX3sHuM%3Ahttp://www.smdtours.com.ar/bio_felipe.jpg">
            <a:hlinkClick r:id="rId4"/>
          </p:cNvPr>
          <p:cNvPicPr>
            <a:picLocks noChangeAspect="1" noChangeArrowheads="1"/>
          </p:cNvPicPr>
          <p:nvPr/>
        </p:nvPicPr>
        <p:blipFill>
          <a:blip r:embed="rId5" cstate="print"/>
          <a:srcRect/>
          <a:stretch>
            <a:fillRect/>
          </a:stretch>
        </p:blipFill>
        <p:spPr bwMode="auto">
          <a:xfrm>
            <a:off x="6804247" y="2155692"/>
            <a:ext cx="1732169" cy="1571636"/>
          </a:xfrm>
          <a:prstGeom prst="rect">
            <a:avLst/>
          </a:prstGeom>
          <a:noFill/>
        </p:spPr>
      </p:pic>
      <p:pic>
        <p:nvPicPr>
          <p:cNvPr id="141318" name="Picture 6" descr="http://t2.gstatic.com/images?q=tbn:WzeaQTc3sNpHmM:http://www.artehistoria.jcyl.es/granbat/jpg/BAC09845.jpg">
            <a:hlinkClick r:id="rId6"/>
          </p:cNvPr>
          <p:cNvPicPr>
            <a:picLocks noChangeAspect="1" noChangeArrowheads="1"/>
          </p:cNvPicPr>
          <p:nvPr/>
        </p:nvPicPr>
        <p:blipFill>
          <a:blip r:embed="rId7" cstate="print"/>
          <a:srcRect/>
          <a:stretch>
            <a:fillRect/>
          </a:stretch>
        </p:blipFill>
        <p:spPr bwMode="auto">
          <a:xfrm>
            <a:off x="6804248" y="4071942"/>
            <a:ext cx="1767496" cy="1566866"/>
          </a:xfrm>
          <a:prstGeom prst="rect">
            <a:avLst/>
          </a:prstGeom>
          <a:noFill/>
        </p:spPr>
      </p:pic>
      <p:sp>
        <p:nvSpPr>
          <p:cNvPr id="2" name="1 Flecha derecha"/>
          <p:cNvSpPr/>
          <p:nvPr/>
        </p:nvSpPr>
        <p:spPr>
          <a:xfrm>
            <a:off x="611560" y="642919"/>
            <a:ext cx="5976664" cy="1512773"/>
          </a:xfrm>
          <a:prstGeom prst="rightArrow">
            <a:avLst/>
          </a:prstGeom>
          <a:blipFill>
            <a:blip r:embed="rId8"/>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rgbClr val="002060"/>
                </a:solidFill>
              </a:rPr>
              <a:t>Matías murió en Judea, apedreado y después decapitado en el 44.</a:t>
            </a:r>
          </a:p>
        </p:txBody>
      </p:sp>
      <p:sp>
        <p:nvSpPr>
          <p:cNvPr id="3" name="2 Flecha derecha"/>
          <p:cNvSpPr/>
          <p:nvPr/>
        </p:nvSpPr>
        <p:spPr>
          <a:xfrm>
            <a:off x="611559" y="2348880"/>
            <a:ext cx="5976665" cy="1512168"/>
          </a:xfrm>
          <a:prstGeom prst="rightArrow">
            <a:avLst/>
          </a:prstGeom>
          <a:blipFill>
            <a:blip r:embed="rId8"/>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rgbClr val="002060"/>
                </a:solidFill>
              </a:rPr>
              <a:t>Felipe murió crucificado en Cesárea (Filipos), en el 54</a:t>
            </a:r>
            <a:endParaRPr lang="es-CO" dirty="0">
              <a:solidFill>
                <a:srgbClr val="002060"/>
              </a:solidFill>
            </a:endParaRPr>
          </a:p>
        </p:txBody>
      </p:sp>
      <p:sp>
        <p:nvSpPr>
          <p:cNvPr id="6" name="5 Flecha derecha"/>
          <p:cNvSpPr/>
          <p:nvPr/>
        </p:nvSpPr>
        <p:spPr>
          <a:xfrm>
            <a:off x="611560" y="3861048"/>
            <a:ext cx="6192688" cy="1944216"/>
          </a:xfrm>
          <a:prstGeom prst="rightArrow">
            <a:avLst/>
          </a:prstGeom>
          <a:blipFill>
            <a:blip r:embed="rId8"/>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1400" dirty="0">
                <a:solidFill>
                  <a:srgbClr val="002060"/>
                </a:solidFill>
              </a:rPr>
              <a:t>Santiago el menor, fue muerto en Jerusalén, lo arrojaron de la parte más alta del templo, que posiblemente medía 27 mts de altura según (1 Rey.6:2) en el 62, y después le aplastaron la cabeza.</a:t>
            </a:r>
          </a:p>
        </p:txBody>
      </p:sp>
    </p:spTree>
    <p:extLst>
      <p:ext uri="{BB962C8B-B14F-4D97-AF65-F5344CB8AC3E}">
        <p14:creationId xmlns:p14="http://schemas.microsoft.com/office/powerpoint/2010/main" val="55096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6" name="Picture 4" descr="http://t3.gstatic.com/images?q=tbn:QVTnTqy6A9YIdM%3Ahttp://62.81.205.108/Fotos/decap.gif">
            <a:hlinkClick r:id="rId2"/>
          </p:cNvPr>
          <p:cNvPicPr>
            <a:picLocks noChangeAspect="1" noChangeArrowheads="1"/>
          </p:cNvPicPr>
          <p:nvPr/>
        </p:nvPicPr>
        <p:blipFill>
          <a:blip r:embed="rId3" cstate="print"/>
          <a:srcRect/>
          <a:stretch>
            <a:fillRect/>
          </a:stretch>
        </p:blipFill>
        <p:spPr bwMode="auto">
          <a:xfrm>
            <a:off x="6804248" y="2412504"/>
            <a:ext cx="1728152" cy="1808586"/>
          </a:xfrm>
          <a:prstGeom prst="rect">
            <a:avLst/>
          </a:prstGeom>
          <a:noFill/>
        </p:spPr>
      </p:pic>
      <p:pic>
        <p:nvPicPr>
          <p:cNvPr id="141318" name="Picture 6" descr="http://t1.gstatic.com/images?q=tbn:bR5FwnFQyqaSKM%3Ahttp://www.erain.es/departamentos/religion/historia/antigua/sigloI-B_archivos/cruz.jpg">
            <a:hlinkClick r:id="rId4"/>
          </p:cNvPr>
          <p:cNvPicPr>
            <a:picLocks noChangeAspect="1" noChangeArrowheads="1"/>
          </p:cNvPicPr>
          <p:nvPr/>
        </p:nvPicPr>
        <p:blipFill>
          <a:blip r:embed="rId5" cstate="print"/>
          <a:srcRect/>
          <a:stretch>
            <a:fillRect/>
          </a:stretch>
        </p:blipFill>
        <p:spPr bwMode="auto">
          <a:xfrm>
            <a:off x="6804208" y="548680"/>
            <a:ext cx="1728192" cy="1728192"/>
          </a:xfrm>
          <a:prstGeom prst="rect">
            <a:avLst/>
          </a:prstGeom>
          <a:noFill/>
        </p:spPr>
      </p:pic>
      <p:sp>
        <p:nvSpPr>
          <p:cNvPr id="2" name="1 Flecha derecha"/>
          <p:cNvSpPr/>
          <p:nvPr/>
        </p:nvSpPr>
        <p:spPr>
          <a:xfrm>
            <a:off x="683568" y="548679"/>
            <a:ext cx="6120680" cy="1728193"/>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a:solidFill>
                  <a:srgbClr val="002060"/>
                </a:solidFill>
              </a:rPr>
              <a:t>Pedro murió crucificado en Roma en el 64, con la cabeza para abajo.</a:t>
            </a:r>
          </a:p>
        </p:txBody>
      </p:sp>
      <p:sp>
        <p:nvSpPr>
          <p:cNvPr id="3" name="2 Flecha derecha"/>
          <p:cNvSpPr/>
          <p:nvPr/>
        </p:nvSpPr>
        <p:spPr>
          <a:xfrm>
            <a:off x="683608" y="2412503"/>
            <a:ext cx="6120640" cy="1664569"/>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a:solidFill>
                  <a:srgbClr val="002060"/>
                </a:solidFill>
              </a:rPr>
              <a:t>Pablo murió decapitado en Roma en el 64.</a:t>
            </a:r>
          </a:p>
        </p:txBody>
      </p:sp>
      <p:sp>
        <p:nvSpPr>
          <p:cNvPr id="6" name="5 Flecha derecha"/>
          <p:cNvSpPr/>
          <p:nvPr/>
        </p:nvSpPr>
        <p:spPr>
          <a:xfrm>
            <a:off x="683608" y="4077072"/>
            <a:ext cx="6120600" cy="1656184"/>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a:solidFill>
                  <a:srgbClr val="002060"/>
                </a:solidFill>
              </a:rPr>
              <a:t>Bernabé, decapitado en Calamina en el 70.</a:t>
            </a:r>
          </a:p>
        </p:txBody>
      </p:sp>
      <p:pic>
        <p:nvPicPr>
          <p:cNvPr id="10" name="Picture 4" descr="http://t0.gstatic.com/images?q=tbn:VI5MCvUQ2Xg17M%3Ahttp://blog.lomasinteresante.net/wp-media/decapitado.jpg">
            <a:hlinkClick r:id="rId7"/>
          </p:cNvPr>
          <p:cNvPicPr>
            <a:picLocks noChangeAspect="1" noChangeArrowheads="1"/>
          </p:cNvPicPr>
          <p:nvPr/>
        </p:nvPicPr>
        <p:blipFill>
          <a:blip r:embed="rId8" cstate="print"/>
          <a:srcRect/>
          <a:stretch>
            <a:fillRect/>
          </a:stretch>
        </p:blipFill>
        <p:spPr bwMode="auto">
          <a:xfrm>
            <a:off x="6804208" y="4365104"/>
            <a:ext cx="1728192" cy="1367016"/>
          </a:xfrm>
          <a:prstGeom prst="rect">
            <a:avLst/>
          </a:prstGeom>
          <a:noFill/>
        </p:spPr>
      </p:pic>
    </p:spTree>
    <p:extLst>
      <p:ext uri="{BB962C8B-B14F-4D97-AF65-F5344CB8AC3E}">
        <p14:creationId xmlns:p14="http://schemas.microsoft.com/office/powerpoint/2010/main" val="346526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google.com.co/images?q=tbn:ur-SIhWH2w3nFM::www.humor12.com/data/media/13/decapitado_www_Humor12_com.jpg&amp;h=94&amp;w=126&amp;usg=__w3b4whECVPK9iBWUJ3lP7ra-qdE=">
            <a:hlinkClick r:id="rId2"/>
          </p:cNvPr>
          <p:cNvPicPr>
            <a:picLocks noChangeAspect="1" noChangeArrowheads="1"/>
          </p:cNvPicPr>
          <p:nvPr/>
        </p:nvPicPr>
        <p:blipFill>
          <a:blip r:embed="rId3" cstate="print"/>
          <a:srcRect/>
          <a:stretch>
            <a:fillRect/>
          </a:stretch>
        </p:blipFill>
        <p:spPr bwMode="auto">
          <a:xfrm>
            <a:off x="6588224" y="642918"/>
            <a:ext cx="2088232" cy="2498050"/>
          </a:xfrm>
          <a:prstGeom prst="rect">
            <a:avLst/>
          </a:prstGeom>
          <a:noFill/>
        </p:spPr>
      </p:pic>
      <p:pic>
        <p:nvPicPr>
          <p:cNvPr id="66566" name="Picture 6" descr="Ver imagen en tamaño completo">
            <a:hlinkClick r:id="rId4"/>
          </p:cNvPr>
          <p:cNvPicPr>
            <a:picLocks noChangeAspect="1" noChangeArrowheads="1"/>
          </p:cNvPicPr>
          <p:nvPr/>
        </p:nvPicPr>
        <p:blipFill>
          <a:blip r:embed="rId5" cstate="print"/>
          <a:srcRect/>
          <a:stretch>
            <a:fillRect/>
          </a:stretch>
        </p:blipFill>
        <p:spPr bwMode="auto">
          <a:xfrm>
            <a:off x="6588224" y="3429000"/>
            <a:ext cx="2161532" cy="2071702"/>
          </a:xfrm>
          <a:prstGeom prst="rect">
            <a:avLst/>
          </a:prstGeom>
          <a:noFill/>
        </p:spPr>
      </p:pic>
      <p:sp>
        <p:nvSpPr>
          <p:cNvPr id="2" name="1 Flecha derecha"/>
          <p:cNvSpPr/>
          <p:nvPr/>
        </p:nvSpPr>
        <p:spPr>
          <a:xfrm>
            <a:off x="611560" y="642918"/>
            <a:ext cx="5832648" cy="2210018"/>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400" dirty="0">
                <a:solidFill>
                  <a:srgbClr val="002060"/>
                </a:solidFill>
              </a:rPr>
              <a:t>Bartolomé, en la India desollado vivo y decapitado. Sin fecha.</a:t>
            </a:r>
          </a:p>
        </p:txBody>
      </p:sp>
      <p:sp>
        <p:nvSpPr>
          <p:cNvPr id="5" name="4 Flecha derecha"/>
          <p:cNvSpPr/>
          <p:nvPr/>
        </p:nvSpPr>
        <p:spPr>
          <a:xfrm>
            <a:off x="611560" y="3140968"/>
            <a:ext cx="5832648" cy="2232248"/>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800" dirty="0">
                <a:solidFill>
                  <a:srgbClr val="002060"/>
                </a:solidFill>
              </a:rPr>
              <a:t>Mateo, </a:t>
            </a:r>
            <a:r>
              <a:rPr lang="es-ES" sz="2800" dirty="0">
                <a:solidFill>
                  <a:srgbClr val="002060"/>
                </a:solidFill>
              </a:rPr>
              <a:t>fue decapitado en Etiopia</a:t>
            </a:r>
            <a:r>
              <a:rPr lang="es-ES" sz="2800" dirty="0">
                <a:solidFill>
                  <a:srgbClr val="002060"/>
                </a:solidFill>
              </a:rPr>
              <a:t>, en el </a:t>
            </a:r>
            <a:r>
              <a:rPr lang="es-ES" sz="2800" dirty="0">
                <a:solidFill>
                  <a:srgbClr val="002060"/>
                </a:solidFill>
              </a:rPr>
              <a:t>60.</a:t>
            </a:r>
            <a:endParaRPr lang="es-ES" sz="2800" dirty="0">
              <a:solidFill>
                <a:srgbClr val="002060"/>
              </a:solidFill>
            </a:endParaRPr>
          </a:p>
        </p:txBody>
      </p:sp>
    </p:spTree>
    <p:extLst>
      <p:ext uri="{BB962C8B-B14F-4D97-AF65-F5344CB8AC3E}">
        <p14:creationId xmlns:p14="http://schemas.microsoft.com/office/powerpoint/2010/main" val="222984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t0.gstatic.com/images?q=tbn:fKhAJSyD6Vv4VM%3Ahttp://lh5.ggpht.com/_5nRkq7heQDM/SYGicMarxWI/AAAAAAAAGUI/KaWbjGJnfas/image%255B15%255D.png%3Fimgmax%3D800">
            <a:hlinkClick r:id="rId2"/>
          </p:cNvPr>
          <p:cNvPicPr>
            <a:picLocks noChangeAspect="1" noChangeArrowheads="1"/>
          </p:cNvPicPr>
          <p:nvPr/>
        </p:nvPicPr>
        <p:blipFill>
          <a:blip r:embed="rId3" cstate="print"/>
          <a:srcRect/>
          <a:stretch>
            <a:fillRect/>
          </a:stretch>
        </p:blipFill>
        <p:spPr bwMode="auto">
          <a:xfrm>
            <a:off x="5724128" y="476672"/>
            <a:ext cx="1785950" cy="1368153"/>
          </a:xfrm>
          <a:prstGeom prst="rect">
            <a:avLst/>
          </a:prstGeom>
          <a:noFill/>
        </p:spPr>
      </p:pic>
      <p:pic>
        <p:nvPicPr>
          <p:cNvPr id="65540" name="Picture 4" descr="http://t0.gstatic.com/images?q=tbn:n2UgmoQ4rdOXFM%3Ahttp://www.123defiesta.com/defiesta/fotosfi/complemen/images/Cachiporra_psd.jpg">
            <a:hlinkClick r:id="rId4"/>
          </p:cNvPr>
          <p:cNvPicPr>
            <a:picLocks noChangeAspect="1" noChangeArrowheads="1"/>
          </p:cNvPicPr>
          <p:nvPr/>
        </p:nvPicPr>
        <p:blipFill>
          <a:blip r:embed="rId5" cstate="print"/>
          <a:srcRect/>
          <a:stretch>
            <a:fillRect/>
          </a:stretch>
        </p:blipFill>
        <p:spPr bwMode="auto">
          <a:xfrm>
            <a:off x="6858016" y="1948052"/>
            <a:ext cx="1674424" cy="1264924"/>
          </a:xfrm>
          <a:prstGeom prst="rect">
            <a:avLst/>
          </a:prstGeom>
          <a:noFill/>
        </p:spPr>
      </p:pic>
      <p:sp>
        <p:nvSpPr>
          <p:cNvPr id="2" name="1 Flecha derecha"/>
          <p:cNvSpPr/>
          <p:nvPr/>
        </p:nvSpPr>
        <p:spPr>
          <a:xfrm>
            <a:off x="611560" y="620688"/>
            <a:ext cx="4752528" cy="1522428"/>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rgbClr val="002060"/>
                </a:solidFill>
              </a:rPr>
              <a:t>Simón, en Babilonia aserrado hasta hacerlo pedazos. Sin fecha.</a:t>
            </a:r>
          </a:p>
        </p:txBody>
      </p:sp>
      <p:sp>
        <p:nvSpPr>
          <p:cNvPr id="4" name="3 Flecha derecha"/>
          <p:cNvSpPr/>
          <p:nvPr/>
        </p:nvSpPr>
        <p:spPr>
          <a:xfrm>
            <a:off x="611560" y="1804059"/>
            <a:ext cx="5760640" cy="1840965"/>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rgbClr val="002060"/>
                </a:solidFill>
              </a:rPr>
              <a:t>Judas Tadeo, murió en Sunís ciudad de Persia, le dieron con una cachiporra por la cabeza y luego fue decapitado en el 72.</a:t>
            </a:r>
          </a:p>
        </p:txBody>
      </p:sp>
      <p:sp>
        <p:nvSpPr>
          <p:cNvPr id="6" name="5 Flecha derecha"/>
          <p:cNvSpPr/>
          <p:nvPr/>
        </p:nvSpPr>
        <p:spPr>
          <a:xfrm>
            <a:off x="611560" y="2924944"/>
            <a:ext cx="7560840" cy="3384376"/>
          </a:xfrm>
          <a:prstGeom prst="rightArrow">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a:solidFill>
                  <a:srgbClr val="002060"/>
                </a:solidFill>
              </a:rPr>
              <a:t>Santiago, o Jacobo</a:t>
            </a:r>
            <a:r>
              <a:rPr lang="es-ES" sz="2000" dirty="0">
                <a:solidFill>
                  <a:srgbClr val="002060"/>
                </a:solidFill>
              </a:rPr>
              <a:t>.</a:t>
            </a:r>
            <a:r>
              <a:rPr lang="es-CO" sz="2000" dirty="0">
                <a:solidFill>
                  <a:srgbClr val="002060"/>
                </a:solidFill>
              </a:rPr>
              <a:t> Según la cronología que se conoce de los Hechos</a:t>
            </a:r>
            <a:r>
              <a:rPr lang="es-CO" sz="2000" dirty="0">
                <a:solidFill>
                  <a:srgbClr val="002060"/>
                </a:solidFill>
              </a:rPr>
              <a:t>, se desempeñó como director </a:t>
            </a:r>
            <a:r>
              <a:rPr lang="es-CO" sz="2000" dirty="0">
                <a:solidFill>
                  <a:srgbClr val="002060"/>
                </a:solidFill>
              </a:rPr>
              <a:t>de </a:t>
            </a:r>
            <a:r>
              <a:rPr lang="es-CO" sz="2000" dirty="0">
                <a:solidFill>
                  <a:srgbClr val="002060"/>
                </a:solidFill>
              </a:rPr>
              <a:t>la iglesia durante13 </a:t>
            </a:r>
            <a:r>
              <a:rPr lang="es-CO" sz="2000" dirty="0">
                <a:solidFill>
                  <a:srgbClr val="002060"/>
                </a:solidFill>
              </a:rPr>
              <a:t>años después de la ascensión de </a:t>
            </a:r>
            <a:r>
              <a:rPr lang="es-CO" sz="2000" dirty="0">
                <a:solidFill>
                  <a:srgbClr val="002060"/>
                </a:solidFill>
              </a:rPr>
              <a:t>Cristo </a:t>
            </a:r>
            <a:r>
              <a:rPr lang="es-ES" sz="2000" dirty="0">
                <a:solidFill>
                  <a:srgbClr val="002060"/>
                </a:solidFill>
              </a:rPr>
              <a:t>Eche.15:13-21. </a:t>
            </a:r>
            <a:r>
              <a:rPr lang="es-CO" sz="2000" dirty="0">
                <a:solidFill>
                  <a:srgbClr val="002060"/>
                </a:solidFill>
              </a:rPr>
              <a:t>Fue </a:t>
            </a:r>
            <a:r>
              <a:rPr lang="es-CO" sz="2000" dirty="0">
                <a:solidFill>
                  <a:srgbClr val="002060"/>
                </a:solidFill>
              </a:rPr>
              <a:t>el primero de los apóstoles en </a:t>
            </a:r>
            <a:r>
              <a:rPr lang="es-CO" sz="2000" dirty="0">
                <a:solidFill>
                  <a:srgbClr val="002060"/>
                </a:solidFill>
              </a:rPr>
              <a:t>morir Cap.12:1,2, fue </a:t>
            </a:r>
            <a:r>
              <a:rPr lang="es-ES" sz="2000" dirty="0">
                <a:solidFill>
                  <a:srgbClr val="002060"/>
                </a:solidFill>
              </a:rPr>
              <a:t>degollado, </a:t>
            </a:r>
            <a:r>
              <a:rPr lang="es-ES" sz="2000" dirty="0">
                <a:solidFill>
                  <a:srgbClr val="002060"/>
                </a:solidFill>
              </a:rPr>
              <a:t>en Jerusalén, 30 Nov.62</a:t>
            </a:r>
            <a:r>
              <a:rPr lang="es-ES" sz="2000" dirty="0">
                <a:solidFill>
                  <a:srgbClr val="002060"/>
                </a:solidFill>
              </a:rPr>
              <a:t>.</a:t>
            </a:r>
            <a:endParaRPr lang="es-ES" sz="2000" dirty="0">
              <a:solidFill>
                <a:srgbClr val="002060"/>
              </a:solidFill>
            </a:endParaRPr>
          </a:p>
        </p:txBody>
      </p:sp>
    </p:spTree>
    <p:extLst>
      <p:ext uri="{BB962C8B-B14F-4D97-AF65-F5344CB8AC3E}">
        <p14:creationId xmlns:p14="http://schemas.microsoft.com/office/powerpoint/2010/main" val="68203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1" nodeType="click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500" fill="hold"/>
                                        <p:tgtEl>
                                          <p:spTgt spid="6"/>
                                        </p:tgtEl>
                                        <p:attrNameLst>
                                          <p:attrName>ppt_x</p:attrName>
                                        </p:attrNameLst>
                                      </p:cBhvr>
                                      <p:tavLst>
                                        <p:tav tm="0">
                                          <p:val>
                                            <p:strVal val="#ppt_x"/>
                                          </p:val>
                                        </p:tav>
                                        <p:tav tm="100000">
                                          <p:val>
                                            <p:strVal val="#ppt_x"/>
                                          </p:val>
                                        </p:tav>
                                      </p:tavLst>
                                    </p:anim>
                                    <p:anim calcmode="lin" valueType="num">
                                      <p:cBhvr additive="base">
                                        <p:cTn id="6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t2.gstatic.com/images?q=tbn:dQcurar1YdaRiM%3Ahttp://www.spaniolere.dk/Billedgalleri/6_Populacho.gif">
            <a:hlinkClick r:id="rId2"/>
          </p:cNvPr>
          <p:cNvPicPr>
            <a:picLocks noChangeAspect="1" noChangeArrowheads="1"/>
          </p:cNvPicPr>
          <p:nvPr/>
        </p:nvPicPr>
        <p:blipFill>
          <a:blip r:embed="rId3" cstate="print"/>
          <a:srcRect/>
          <a:stretch>
            <a:fillRect/>
          </a:stretch>
        </p:blipFill>
        <p:spPr bwMode="auto">
          <a:xfrm>
            <a:off x="5950024" y="570340"/>
            <a:ext cx="2778622" cy="2498620"/>
          </a:xfrm>
          <a:prstGeom prst="rect">
            <a:avLst/>
          </a:prstGeom>
          <a:noFill/>
        </p:spPr>
      </p:pic>
      <p:pic>
        <p:nvPicPr>
          <p:cNvPr id="40966" name="Picture 6" descr="http://t3.gstatic.com/images?q=tbn:pk2zxJLrMDC2UM%3Ahttp://s3.amazonaws.com/lcp/joseacuenca/myfiles/Cristo-muerto-3.jpg">
            <a:hlinkClick r:id="rId4"/>
          </p:cNvPr>
          <p:cNvPicPr>
            <a:picLocks noChangeAspect="1" noChangeArrowheads="1"/>
          </p:cNvPicPr>
          <p:nvPr/>
        </p:nvPicPr>
        <p:blipFill>
          <a:blip r:embed="rId5" cstate="print"/>
          <a:srcRect/>
          <a:stretch>
            <a:fillRect/>
          </a:stretch>
        </p:blipFill>
        <p:spPr bwMode="auto">
          <a:xfrm>
            <a:off x="5940152" y="3356992"/>
            <a:ext cx="2778622" cy="2143710"/>
          </a:xfrm>
          <a:prstGeom prst="rect">
            <a:avLst/>
          </a:prstGeom>
          <a:noFill/>
        </p:spPr>
      </p:pic>
      <p:sp>
        <p:nvSpPr>
          <p:cNvPr id="2" name="1 Rectángulo redondeado"/>
          <p:cNvSpPr/>
          <p:nvPr/>
        </p:nvSpPr>
        <p:spPr>
          <a:xfrm>
            <a:off x="1115616" y="714356"/>
            <a:ext cx="4320480" cy="2354604"/>
          </a:xfrm>
          <a:prstGeom prst="roundRect">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Marcos, descuartizado. Arrastrado por las calles de Alejandría con cuerda al cuello, no se sabe la fecha.</a:t>
            </a:r>
          </a:p>
        </p:txBody>
      </p:sp>
      <p:sp>
        <p:nvSpPr>
          <p:cNvPr id="5" name="4 Rectángulo redondeado"/>
          <p:cNvSpPr/>
          <p:nvPr/>
        </p:nvSpPr>
        <p:spPr>
          <a:xfrm>
            <a:off x="1115616" y="3356992"/>
            <a:ext cx="4320480" cy="2304256"/>
          </a:xfrm>
          <a:prstGeom prst="roundRect">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Lucas aunque no fue apóstol, falleció en Dalmacia no se sabe si de muerte natural o por martirio.</a:t>
            </a:r>
          </a:p>
        </p:txBody>
      </p:sp>
    </p:spTree>
    <p:extLst>
      <p:ext uri="{BB962C8B-B14F-4D97-AF65-F5344CB8AC3E}">
        <p14:creationId xmlns:p14="http://schemas.microsoft.com/office/powerpoint/2010/main" val="71658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56102"/>
          </a:xfrm>
          <a:blipFill>
            <a:blip r:embed="rId2"/>
            <a:tile tx="0" ty="0" sx="100000" sy="100000" flip="none" algn="tl"/>
          </a:blipFill>
        </p:spPr>
        <p:txBody>
          <a:bodyPr>
            <a:normAutofit/>
          </a:bodyPr>
          <a:lstStyle/>
          <a:p>
            <a:pPr algn="ctr"/>
            <a:endParaRPr lang="es-ES" sz="3400" b="1" i="1" dirty="0" smtClean="0">
              <a:solidFill>
                <a:srgbClr val="FF0000"/>
              </a:solidFill>
            </a:endParaRPr>
          </a:p>
          <a:p>
            <a:pPr marL="0" indent="0" algn="ctr">
              <a:buNone/>
            </a:pPr>
            <a:r>
              <a:rPr lang="es-ES" sz="3400" b="1" i="1" dirty="0" smtClean="0">
                <a:solidFill>
                  <a:srgbClr val="FF0000"/>
                </a:solidFill>
              </a:rPr>
              <a:t>¿Quiénes los ejecutaron?</a:t>
            </a:r>
          </a:p>
          <a:p>
            <a:pPr algn="ctr"/>
            <a:endParaRPr lang="es-ES" sz="3400" b="1" i="1" dirty="0" smtClean="0"/>
          </a:p>
          <a:p>
            <a:pPr algn="ctr">
              <a:buNone/>
            </a:pPr>
            <a:r>
              <a:rPr lang="es-ES" sz="3400" i="1" dirty="0" smtClean="0"/>
              <a:t>En eso participaron, Roma, que era el imperio mundial pagano, y los mismo Judíos, sus hermanos. Es decir, los que no querían obedecer a Dios se airaron contra su pueblo.</a:t>
            </a:r>
          </a:p>
          <a:p>
            <a:endParaRPr lang="es-ES" dirty="0" smtClean="0"/>
          </a:p>
          <a:p>
            <a:pPr algn="ctr"/>
            <a:endParaRPr lang="es-ES" dirty="0" smtClean="0"/>
          </a:p>
          <a:p>
            <a:pPr algn="ctr"/>
            <a:endParaRPr lang="es-ES" dirty="0" smtClean="0"/>
          </a:p>
          <a:p>
            <a:pPr algn="ctr"/>
            <a:endParaRPr lang="es-ES" dirty="0" smtClean="0"/>
          </a:p>
        </p:txBody>
      </p:sp>
    </p:spTree>
    <p:extLst>
      <p:ext uri="{BB962C8B-B14F-4D97-AF65-F5344CB8AC3E}">
        <p14:creationId xmlns:p14="http://schemas.microsoft.com/office/powerpoint/2010/main" val="2839696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solidFill>
            <a:srgbClr val="FFC000"/>
          </a:solidFill>
        </p:spPr>
        <p:txBody>
          <a:bodyPr>
            <a:normAutofit/>
          </a:bodyPr>
          <a:lstStyle/>
          <a:p>
            <a:pPr algn="ctr"/>
            <a:r>
              <a:rPr lang="es-CO" sz="2800" dirty="0">
                <a:solidFill>
                  <a:srgbClr val="002060"/>
                </a:solidFill>
              </a:rPr>
              <a:t>¿</a:t>
            </a:r>
            <a:r>
              <a:rPr lang="es-CO" sz="2800" dirty="0" smtClean="0">
                <a:solidFill>
                  <a:srgbClr val="002060"/>
                </a:solidFill>
              </a:rPr>
              <a:t>Quién estaba utilizando a Romanos y Judíos para perseguir a los apóstoles?</a:t>
            </a:r>
            <a:endParaRPr lang="es-CO" sz="2800" dirty="0">
              <a:solidFill>
                <a:srgbClr val="002060"/>
              </a:solidFill>
            </a:endParaRPr>
          </a:p>
        </p:txBody>
      </p:sp>
      <p:sp>
        <p:nvSpPr>
          <p:cNvPr id="4" name="3 Marcador de contenido"/>
          <p:cNvSpPr>
            <a:spLocks noGrp="1"/>
          </p:cNvSpPr>
          <p:nvPr>
            <p:ph idx="1"/>
          </p:nvPr>
        </p:nvSpPr>
        <p:spPr>
          <a:xfrm>
            <a:off x="502920" y="1556792"/>
            <a:ext cx="5869280" cy="3161512"/>
          </a:xfrm>
          <a:blipFill>
            <a:blip r:embed="rId2"/>
            <a:tile tx="0" ty="0" sx="100000" sy="100000" flip="none" algn="tl"/>
          </a:blipFill>
        </p:spPr>
        <p:txBody>
          <a:bodyPr>
            <a:normAutofit fontScale="70000" lnSpcReduction="20000"/>
          </a:bodyPr>
          <a:lstStyle/>
          <a:p>
            <a:pPr marL="0" indent="0" algn="ctr">
              <a:buNone/>
            </a:pPr>
            <a:r>
              <a:rPr lang="es-ES" dirty="0" smtClean="0"/>
              <a:t>Como usted sabe, en ese tiempo el mundo estaba siendo gobernado por el Imperio Romano, y precisamente fue él quien le dio muerte al Señor Jesús, como también a los apóstoles, o sea que el “dragón la serpiente antigua, que se llama diablo y Satanás, que </a:t>
            </a:r>
            <a:r>
              <a:rPr lang="es-ES" sz="3200" i="1" u="sng" dirty="0" smtClean="0">
                <a:solidFill>
                  <a:srgbClr val="0070C0"/>
                </a:solidFill>
              </a:rPr>
              <a:t>engaña a todo el mundo</a:t>
            </a:r>
            <a:r>
              <a:rPr lang="es-ES" dirty="0" smtClean="0"/>
              <a:t>” </a:t>
            </a:r>
            <a:r>
              <a:rPr lang="es-ES" dirty="0" smtClean="0">
                <a:solidFill>
                  <a:srgbClr val="FF0000"/>
                </a:solidFill>
              </a:rPr>
              <a:t>(Apoc.12:9)</a:t>
            </a:r>
            <a:r>
              <a:rPr lang="es-ES" dirty="0" smtClean="0"/>
              <a:t>, estaba utilizando al Imperio Romano y a los Judíos para destruir la iglesia que guarda los Mandamientos de Dios.</a:t>
            </a:r>
          </a:p>
          <a:p>
            <a:endParaRPr lang="es-ES" dirty="0"/>
          </a:p>
        </p:txBody>
      </p:sp>
      <p:pic>
        <p:nvPicPr>
          <p:cNvPr id="5" name="Picture 1" descr="C:\Users\HUMBERTO\Pictures\Daniel y Apocalipsis\L058.JPG"/>
          <p:cNvPicPr>
            <a:picLocks noChangeAspect="1" noChangeArrowheads="1"/>
          </p:cNvPicPr>
          <p:nvPr/>
        </p:nvPicPr>
        <p:blipFill>
          <a:blip r:embed="rId3" cstate="print"/>
          <a:srcRect/>
          <a:stretch>
            <a:fillRect/>
          </a:stretch>
        </p:blipFill>
        <p:spPr bwMode="auto">
          <a:xfrm>
            <a:off x="6444208" y="1556792"/>
            <a:ext cx="2128320" cy="2952328"/>
          </a:xfrm>
          <a:prstGeom prst="rect">
            <a:avLst/>
          </a:prstGeom>
          <a:noFill/>
        </p:spPr>
      </p:pic>
      <p:sp>
        <p:nvSpPr>
          <p:cNvPr id="2" name="1 Rectángulo redondeado"/>
          <p:cNvSpPr/>
          <p:nvPr/>
        </p:nvSpPr>
        <p:spPr>
          <a:xfrm>
            <a:off x="539552" y="548680"/>
            <a:ext cx="8032976" cy="72008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La Biblia </a:t>
            </a:r>
            <a:r>
              <a:rPr lang="es-ES" sz="2400" dirty="0">
                <a:solidFill>
                  <a:srgbClr val="002060"/>
                </a:solidFill>
              </a:rPr>
              <a:t>dice» «El dragón </a:t>
            </a:r>
            <a:r>
              <a:rPr lang="es-ES" sz="2400" dirty="0">
                <a:solidFill>
                  <a:srgbClr val="002060"/>
                </a:solidFill>
              </a:rPr>
              <a:t>se airó contra la mujer”</a:t>
            </a:r>
            <a:r>
              <a:rPr lang="es-ES" sz="2400" dirty="0">
                <a:solidFill>
                  <a:srgbClr val="FF0000"/>
                </a:solidFill>
              </a:rPr>
              <a:t>(Apoc.12:17). </a:t>
            </a:r>
          </a:p>
        </p:txBody>
      </p:sp>
      <p:sp>
        <p:nvSpPr>
          <p:cNvPr id="6" name="5 Flecha derecha"/>
          <p:cNvSpPr/>
          <p:nvPr/>
        </p:nvSpPr>
        <p:spPr>
          <a:xfrm rot="20384407">
            <a:off x="5400742" y="4100556"/>
            <a:ext cx="2803657" cy="20524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prstClr val="white"/>
              </a:solidFill>
            </a:endParaRPr>
          </a:p>
        </p:txBody>
      </p:sp>
    </p:spTree>
    <p:extLst>
      <p:ext uri="{BB962C8B-B14F-4D97-AF65-F5344CB8AC3E}">
        <p14:creationId xmlns:p14="http://schemas.microsoft.com/office/powerpoint/2010/main" val="321082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4">
                                            <p:bg/>
                                          </p:spTgt>
                                        </p:tgtEl>
                                        <p:attrNameLst>
                                          <p:attrName>style.visibility</p:attrName>
                                        </p:attrNameLst>
                                      </p:cBhvr>
                                      <p:to>
                                        <p:strVal val="visible"/>
                                      </p:to>
                                    </p:set>
                                    <p:animEffect transition="in" filter="fade">
                                      <p:cBhvr>
                                        <p:cTn id="26" dur="2000"/>
                                        <p:tgtEl>
                                          <p:spTgt spid="4">
                                            <p:bg/>
                                          </p:spTgt>
                                        </p:tgtEl>
                                      </p:cBhvr>
                                    </p:animEffect>
                                    <p:anim calcmode="lin" valueType="num">
                                      <p:cBhvr>
                                        <p:cTn id="27" dur="2000" fill="hold"/>
                                        <p:tgtEl>
                                          <p:spTgt spid="4">
                                            <p:bg/>
                                          </p:spTgt>
                                        </p:tgtEl>
                                        <p:attrNameLst>
                                          <p:attrName>ppt_w</p:attrName>
                                        </p:attrNameLst>
                                      </p:cBhvr>
                                      <p:tavLst>
                                        <p:tav tm="0" fmla="#ppt_w*sin(2.5*pi*$)">
                                          <p:val>
                                            <p:fltVal val="0"/>
                                          </p:val>
                                        </p:tav>
                                        <p:tav tm="100000">
                                          <p:val>
                                            <p:fltVal val="1"/>
                                          </p:val>
                                        </p:tav>
                                      </p:tavLst>
                                    </p:anim>
                                    <p:anim calcmode="lin" valueType="num">
                                      <p:cBhvr>
                                        <p:cTn id="28" dur="2000" fill="hold"/>
                                        <p:tgtEl>
                                          <p:spTgt spid="4">
                                            <p:bg/>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fade">
                                      <p:cBhvr>
                                        <p:cTn id="33" dur="2000"/>
                                        <p:tgtEl>
                                          <p:spTgt spid="4">
                                            <p:txEl>
                                              <p:pRg st="0" end="0"/>
                                            </p:txEl>
                                          </p:spTgt>
                                        </p:tgtEl>
                                      </p:cBhvr>
                                    </p:animEffect>
                                    <p:anim calcmode="lin" valueType="num">
                                      <p:cBhvr>
                                        <p:cTn id="34"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35"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circle(in)">
                                      <p:cBhvr>
                                        <p:cTn id="4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build="p" animBg="1"/>
      <p:bldP spid="2"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539552" y="1556792"/>
            <a:ext cx="5209776" cy="4320480"/>
          </a:xfrm>
          <a:blipFill>
            <a:blip r:embed="rId2"/>
            <a:tile tx="0" ty="0" sx="100000" sy="100000" flip="none" algn="tl"/>
          </a:blipFill>
        </p:spPr>
        <p:txBody>
          <a:bodyPr>
            <a:normAutofit fontScale="85000" lnSpcReduction="20000"/>
          </a:bodyPr>
          <a:lstStyle/>
          <a:p>
            <a:endParaRPr lang="es-ES" dirty="0" smtClean="0"/>
          </a:p>
          <a:p>
            <a:pPr marL="0" indent="0" algn="ctr">
              <a:buNone/>
            </a:pPr>
            <a:r>
              <a:rPr lang="es-ES" dirty="0" smtClean="0"/>
              <a:t>En </a:t>
            </a:r>
            <a:r>
              <a:rPr lang="es-ES" dirty="0" smtClean="0">
                <a:solidFill>
                  <a:srgbClr val="FF0000"/>
                </a:solidFill>
              </a:rPr>
              <a:t>Apocalipsis 13:1, 2</a:t>
            </a:r>
            <a:r>
              <a:rPr lang="es-ES" dirty="0" smtClean="0"/>
              <a:t> dice Juan:  «Me paré sobre la arena del mar, y vi salir del mar una </a:t>
            </a:r>
            <a:r>
              <a:rPr lang="es-ES" i="1" u="sng" dirty="0" smtClean="0"/>
              <a:t>bestia</a:t>
            </a:r>
            <a:r>
              <a:rPr lang="es-ES" dirty="0" smtClean="0"/>
              <a:t>”, </a:t>
            </a:r>
            <a:r>
              <a:rPr lang="es-ES" i="1" dirty="0" smtClean="0">
                <a:solidFill>
                  <a:srgbClr val="0070C0"/>
                </a:solidFill>
              </a:rPr>
              <a:t>“Era semejante a un leopardo</a:t>
            </a:r>
            <a:r>
              <a:rPr lang="es-ES" dirty="0" smtClean="0"/>
              <a:t> (símbolo del imperio de Grecia), </a:t>
            </a:r>
            <a:r>
              <a:rPr lang="es-ES" i="1" dirty="0" smtClean="0">
                <a:solidFill>
                  <a:srgbClr val="0070C0"/>
                </a:solidFill>
              </a:rPr>
              <a:t>sus pies como de oso</a:t>
            </a:r>
            <a:r>
              <a:rPr lang="es-ES" dirty="0" smtClean="0"/>
              <a:t> (símbolo del imperio de los Medos y Persas), </a:t>
            </a:r>
            <a:r>
              <a:rPr lang="es-ES" i="1" dirty="0" smtClean="0">
                <a:solidFill>
                  <a:srgbClr val="0070C0"/>
                </a:solidFill>
              </a:rPr>
              <a:t>y su boca como boca de león»</a:t>
            </a:r>
            <a:r>
              <a:rPr lang="es-ES" dirty="0" smtClean="0"/>
              <a:t> (símbolo del imperio de Babilonia):</a:t>
            </a:r>
          </a:p>
          <a:p>
            <a:pPr marL="0" indent="0" algn="ctr">
              <a:buNone/>
            </a:pPr>
            <a:r>
              <a:rPr lang="es-ES" dirty="0" smtClean="0"/>
              <a:t> </a:t>
            </a:r>
            <a:r>
              <a:rPr lang="es-ES" dirty="0"/>
              <a:t>S</a:t>
            </a:r>
            <a:r>
              <a:rPr lang="es-ES" dirty="0" smtClean="0"/>
              <a:t>egún la describe el texto, esta bestia terrible era una combinación de cuatro bestias, las mismas que figuran en</a:t>
            </a:r>
          </a:p>
          <a:p>
            <a:pPr marL="0" indent="0" algn="ctr">
              <a:buNone/>
            </a:pPr>
            <a:r>
              <a:rPr lang="es-ES" dirty="0" smtClean="0"/>
              <a:t>  </a:t>
            </a:r>
            <a:r>
              <a:rPr lang="es-ES" dirty="0" smtClean="0">
                <a:solidFill>
                  <a:srgbClr val="FF0000"/>
                </a:solidFill>
              </a:rPr>
              <a:t>(Daniel 7:3-8).</a:t>
            </a:r>
          </a:p>
          <a:p>
            <a:endParaRPr lang="es-ES" dirty="0"/>
          </a:p>
        </p:txBody>
      </p:sp>
      <p:sp>
        <p:nvSpPr>
          <p:cNvPr id="2" name="1 Elipse"/>
          <p:cNvSpPr/>
          <p:nvPr/>
        </p:nvSpPr>
        <p:spPr>
          <a:xfrm>
            <a:off x="611560" y="548680"/>
            <a:ext cx="7704856" cy="792088"/>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b="1" i="1" dirty="0">
                <a:solidFill>
                  <a:srgbClr val="002060"/>
                </a:solidFill>
              </a:rPr>
              <a:t>¿Qué paso después?</a:t>
            </a:r>
            <a:endParaRPr lang="es-ES" sz="3200" b="1" i="1" dirty="0">
              <a:solidFill>
                <a:srgbClr val="002060"/>
              </a:solidFill>
            </a:endParaRPr>
          </a:p>
        </p:txBody>
      </p:sp>
      <p:pic>
        <p:nvPicPr>
          <p:cNvPr id="1026" name="Picture 2" descr="http://t3.gstatic.com/images?q=tbn:ANd9GcTOr18IxOIJ4aG_guYyCgx_84j7X_hRfFlXyuv_I1qHKCPaglUMN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5" y="1556792"/>
            <a:ext cx="2736304"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527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1000"/>
                                        <p:tgtEl>
                                          <p:spTgt spid="3">
                                            <p:txEl>
                                              <p:pRg st="3" end="3"/>
                                            </p:txEl>
                                          </p:spTgt>
                                        </p:tgtEl>
                                      </p:cBhvr>
                                    </p:animEffect>
                                    <p:anim calcmode="lin" valueType="num">
                                      <p:cBhvr>
                                        <p:cTn id="3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250576"/>
          </a:xfrm>
          <a:blipFill>
            <a:blip r:embed="rId2"/>
            <a:tile tx="0" ty="0" sx="100000" sy="100000" flip="none" algn="tl"/>
          </a:blipFill>
        </p:spPr>
        <p:txBody>
          <a:bodyPr>
            <a:normAutofit fontScale="92500" lnSpcReduction="20000"/>
          </a:bodyPr>
          <a:lstStyle/>
          <a:p>
            <a:pPr marL="0" indent="0" algn="ctr">
              <a:buNone/>
            </a:pPr>
            <a:r>
              <a:rPr lang="es-ES" sz="2400" dirty="0" smtClean="0"/>
              <a:t>Lo aterrador es que el “dragón”, que según </a:t>
            </a:r>
            <a:r>
              <a:rPr lang="es-ES" sz="2400" dirty="0" smtClean="0">
                <a:solidFill>
                  <a:srgbClr val="FF0000"/>
                </a:solidFill>
              </a:rPr>
              <a:t>(Apoc.12:9)</a:t>
            </a:r>
            <a:r>
              <a:rPr lang="es-ES" sz="2400" dirty="0"/>
              <a:t> </a:t>
            </a:r>
            <a:r>
              <a:rPr lang="es-ES" sz="2400" dirty="0" smtClean="0"/>
              <a:t>es el (diablo) representado aquí por el Imperio Romano le dio (a la bestia) su </a:t>
            </a:r>
            <a:r>
              <a:rPr lang="es-ES" sz="2400" i="1" u="sng" dirty="0" smtClean="0"/>
              <a:t>poder</a:t>
            </a:r>
            <a:r>
              <a:rPr lang="es-ES" sz="2400" dirty="0" smtClean="0"/>
              <a:t>, su </a:t>
            </a:r>
            <a:r>
              <a:rPr lang="es-ES" sz="2400" i="1" u="sng" dirty="0" smtClean="0"/>
              <a:t>trono</a:t>
            </a:r>
            <a:r>
              <a:rPr lang="es-ES" sz="2400" dirty="0" smtClean="0"/>
              <a:t> y </a:t>
            </a:r>
            <a:r>
              <a:rPr lang="es-ES" sz="2400" i="1" u="sng" dirty="0" smtClean="0"/>
              <a:t>gran autoridad</a:t>
            </a:r>
            <a:r>
              <a:rPr lang="es-ES" sz="2400" dirty="0" smtClean="0"/>
              <a:t>” </a:t>
            </a:r>
            <a:r>
              <a:rPr lang="es-ES" sz="2400" dirty="0" smtClean="0">
                <a:solidFill>
                  <a:srgbClr val="FF0000"/>
                </a:solidFill>
              </a:rPr>
              <a:t>(Apoc.13:2). </a:t>
            </a:r>
            <a:r>
              <a:rPr lang="es-ES" sz="2400" i="1" dirty="0" smtClean="0"/>
              <a:t>Nota. Si usted estudia detenidamente esto, descubrirá que ella es el mismo cuerno pequeño de</a:t>
            </a:r>
            <a:r>
              <a:rPr lang="es-ES" sz="2400" dirty="0" smtClean="0">
                <a:solidFill>
                  <a:srgbClr val="FF0000"/>
                </a:solidFill>
              </a:rPr>
              <a:t> </a:t>
            </a:r>
          </a:p>
          <a:p>
            <a:pPr marL="0" indent="0" algn="ctr">
              <a:buNone/>
            </a:pPr>
            <a:r>
              <a:rPr lang="es-ES" sz="2400" dirty="0" smtClean="0">
                <a:solidFill>
                  <a:srgbClr val="FF0000"/>
                </a:solidFill>
              </a:rPr>
              <a:t>Daniel 7:7,8;19-25. </a:t>
            </a:r>
          </a:p>
          <a:p>
            <a:endParaRPr lang="es-ES" dirty="0" smtClean="0"/>
          </a:p>
        </p:txBody>
      </p:sp>
      <p:pic>
        <p:nvPicPr>
          <p:cNvPr id="38914" name="Picture 2" descr="http://t1.gstatic.com/images?q=tbn:73k5AvoMOhsXbM:http://www.walpaper.es/images/wallpapers/El-Dragon-96193.jpeg">
            <a:hlinkClick r:id="rId3"/>
          </p:cNvPr>
          <p:cNvPicPr>
            <a:picLocks noChangeAspect="1" noChangeArrowheads="1"/>
          </p:cNvPicPr>
          <p:nvPr/>
        </p:nvPicPr>
        <p:blipFill>
          <a:blip r:embed="rId4" cstate="print"/>
          <a:srcRect/>
          <a:stretch>
            <a:fillRect/>
          </a:stretch>
        </p:blipFill>
        <p:spPr bwMode="auto">
          <a:xfrm>
            <a:off x="785786" y="3573016"/>
            <a:ext cx="2071702" cy="1927686"/>
          </a:xfrm>
          <a:prstGeom prst="rect">
            <a:avLst/>
          </a:prstGeom>
          <a:noFill/>
        </p:spPr>
      </p:pic>
      <p:pic>
        <p:nvPicPr>
          <p:cNvPr id="38916" name="Picture 4" descr="http://t3.gstatic.com/images?q=tbn:BMtnAwEsxWemgM%3Ahttp://html.rincondelvago.com/000545410.png">
            <a:hlinkClick r:id="rId5"/>
          </p:cNvPr>
          <p:cNvPicPr>
            <a:picLocks noChangeAspect="1" noChangeArrowheads="1"/>
          </p:cNvPicPr>
          <p:nvPr/>
        </p:nvPicPr>
        <p:blipFill>
          <a:blip r:embed="rId6" cstate="print"/>
          <a:srcRect/>
          <a:stretch>
            <a:fillRect/>
          </a:stretch>
        </p:blipFill>
        <p:spPr bwMode="auto">
          <a:xfrm>
            <a:off x="3500430" y="3573016"/>
            <a:ext cx="2071702" cy="1856248"/>
          </a:xfrm>
          <a:prstGeom prst="rect">
            <a:avLst/>
          </a:prstGeom>
          <a:noFill/>
        </p:spPr>
      </p:pic>
      <p:pic>
        <p:nvPicPr>
          <p:cNvPr id="38918" name="Picture 6" descr="http://t1.gstatic.com/images?q=tbn:HchhnF9BKGwKeM:http://www.cuttingedge.org/VaticanObelisk.jpg">
            <a:hlinkClick r:id="rId7"/>
          </p:cNvPr>
          <p:cNvPicPr>
            <a:picLocks noChangeAspect="1" noChangeArrowheads="1"/>
          </p:cNvPicPr>
          <p:nvPr/>
        </p:nvPicPr>
        <p:blipFill>
          <a:blip r:embed="rId8" cstate="print"/>
          <a:srcRect/>
          <a:stretch>
            <a:fillRect/>
          </a:stretch>
        </p:blipFill>
        <p:spPr bwMode="auto">
          <a:xfrm>
            <a:off x="6143636" y="3573016"/>
            <a:ext cx="2286016" cy="1856248"/>
          </a:xfrm>
          <a:prstGeom prst="rect">
            <a:avLst/>
          </a:prstGeom>
          <a:noFill/>
        </p:spPr>
      </p:pic>
      <p:sp>
        <p:nvSpPr>
          <p:cNvPr id="2" name="1 Rectángulo"/>
          <p:cNvSpPr/>
          <p:nvPr/>
        </p:nvSpPr>
        <p:spPr>
          <a:xfrm>
            <a:off x="6431592" y="2984738"/>
            <a:ext cx="1985442" cy="400110"/>
          </a:xfrm>
          <a:prstGeom prst="rect">
            <a:avLst/>
          </a:prstGeom>
        </p:spPr>
        <p:txBody>
          <a:bodyPr wrap="square">
            <a:spAutoFit/>
          </a:bodyPr>
          <a:lstStyle/>
          <a:p>
            <a:pPr algn="ctr"/>
            <a:r>
              <a:rPr lang="es-ES" sz="2000" b="1" dirty="0">
                <a:solidFill>
                  <a:srgbClr val="FF0000"/>
                </a:solidFill>
              </a:rPr>
              <a:t>Bestia</a:t>
            </a:r>
            <a:r>
              <a:rPr lang="es-ES" sz="2000" b="1" dirty="0">
                <a:solidFill>
                  <a:srgbClr val="FF0000"/>
                </a:solidFill>
              </a:rPr>
              <a:t>.</a:t>
            </a:r>
            <a:r>
              <a:rPr lang="es-ES" dirty="0">
                <a:solidFill>
                  <a:prstClr val="black"/>
                </a:solidFill>
              </a:rPr>
              <a:t> </a:t>
            </a:r>
          </a:p>
        </p:txBody>
      </p:sp>
      <p:sp>
        <p:nvSpPr>
          <p:cNvPr id="4" name="3 Rectángulo"/>
          <p:cNvSpPr/>
          <p:nvPr/>
        </p:nvSpPr>
        <p:spPr>
          <a:xfrm>
            <a:off x="1309734" y="2956302"/>
            <a:ext cx="1236236" cy="400110"/>
          </a:xfrm>
          <a:prstGeom prst="rect">
            <a:avLst/>
          </a:prstGeom>
        </p:spPr>
        <p:txBody>
          <a:bodyPr wrap="none">
            <a:spAutoFit/>
          </a:bodyPr>
          <a:lstStyle/>
          <a:p>
            <a:r>
              <a:rPr lang="es-ES" sz="2000" b="1" dirty="0">
                <a:solidFill>
                  <a:srgbClr val="FF0000"/>
                </a:solidFill>
              </a:rPr>
              <a:t>Dragón</a:t>
            </a:r>
            <a:endParaRPr lang="es-CO" sz="2000" b="1" dirty="0">
              <a:solidFill>
                <a:srgbClr val="FF0000"/>
              </a:solidFill>
            </a:endParaRPr>
          </a:p>
        </p:txBody>
      </p:sp>
      <p:sp>
        <p:nvSpPr>
          <p:cNvPr id="5" name="4 Rectángulo"/>
          <p:cNvSpPr/>
          <p:nvPr/>
        </p:nvSpPr>
        <p:spPr>
          <a:xfrm>
            <a:off x="3500430" y="2956302"/>
            <a:ext cx="2291900" cy="400110"/>
          </a:xfrm>
          <a:prstGeom prst="rect">
            <a:avLst/>
          </a:prstGeom>
        </p:spPr>
        <p:txBody>
          <a:bodyPr wrap="square">
            <a:spAutoFit/>
          </a:bodyPr>
          <a:lstStyle/>
          <a:p>
            <a:r>
              <a:rPr lang="es-ES" sz="2000" b="1" dirty="0">
                <a:solidFill>
                  <a:srgbClr val="FF0000"/>
                </a:solidFill>
              </a:rPr>
              <a:t>Imp. </a:t>
            </a:r>
            <a:r>
              <a:rPr lang="es-ES" sz="2000" b="1" dirty="0">
                <a:solidFill>
                  <a:srgbClr val="FF0000"/>
                </a:solidFill>
              </a:rPr>
              <a:t>Romano</a:t>
            </a:r>
            <a:endParaRPr lang="es-CO" sz="2000" b="1" dirty="0">
              <a:solidFill>
                <a:srgbClr val="FF0000"/>
              </a:solidFill>
            </a:endParaRPr>
          </a:p>
        </p:txBody>
      </p:sp>
    </p:spTree>
    <p:extLst>
      <p:ext uri="{BB962C8B-B14F-4D97-AF65-F5344CB8AC3E}">
        <p14:creationId xmlns:p14="http://schemas.microsoft.com/office/powerpoint/2010/main" val="3328253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wheel(1)">
                                      <p:cBhvr>
                                        <p:cTn id="7" dur="2000"/>
                                        <p:tgtEl>
                                          <p:spTgt spid="3891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8916"/>
                                        </p:tgtEl>
                                        <p:attrNameLst>
                                          <p:attrName>style.visibility</p:attrName>
                                        </p:attrNameLst>
                                      </p:cBhvr>
                                      <p:to>
                                        <p:strVal val="visible"/>
                                      </p:to>
                                    </p:set>
                                    <p:animEffect transition="in" filter="wheel(1)">
                                      <p:cBhvr>
                                        <p:cTn id="17" dur="2000"/>
                                        <p:tgtEl>
                                          <p:spTgt spid="3891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8918"/>
                                        </p:tgtEl>
                                        <p:attrNameLst>
                                          <p:attrName>style.visibility</p:attrName>
                                        </p:attrNameLst>
                                      </p:cBhvr>
                                      <p:to>
                                        <p:strVal val="visible"/>
                                      </p:to>
                                    </p:set>
                                    <p:animEffect transition="in" filter="wheel(1)">
                                      <p:cBhvr>
                                        <p:cTn id="27" dur="2000"/>
                                        <p:tgtEl>
                                          <p:spTgt spid="38918"/>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heel(1)">
                                      <p:cBhvr>
                                        <p:cTn id="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82608" y="692696"/>
            <a:ext cx="7992888" cy="2250576"/>
          </a:xfrm>
          <a:blipFill>
            <a:blip r:embed="rId2"/>
            <a:tile tx="0" ty="0" sx="100000" sy="100000" flip="none" algn="tl"/>
          </a:blipFill>
        </p:spPr>
        <p:txBody>
          <a:bodyPr>
            <a:normAutofit fontScale="85000" lnSpcReduction="10000"/>
          </a:bodyPr>
          <a:lstStyle/>
          <a:p>
            <a:pPr marL="0" indent="0" algn="ctr">
              <a:buNone/>
            </a:pPr>
            <a:r>
              <a:rPr lang="es-ES" dirty="0" smtClean="0"/>
              <a:t>El Imperio Romano realmente nunca desapareció, lo que hizo fue cambiar de Roma-Imperial a Roma-papal, cuando Constantino ordeno que el pueblo romano adorara a Dios, </a:t>
            </a:r>
            <a:r>
              <a:rPr lang="es-ES" b="1" dirty="0" smtClean="0"/>
              <a:t>supuestamente</a:t>
            </a:r>
            <a:r>
              <a:rPr lang="es-ES" dirty="0" smtClean="0"/>
              <a:t> cambiaron sus creencias paganas, pero en realidad no fue así.</a:t>
            </a:r>
          </a:p>
        </p:txBody>
      </p:sp>
      <p:sp>
        <p:nvSpPr>
          <p:cNvPr id="2" name="1 Rectángulo"/>
          <p:cNvSpPr/>
          <p:nvPr/>
        </p:nvSpPr>
        <p:spPr>
          <a:xfrm>
            <a:off x="582608" y="3212976"/>
            <a:ext cx="7992888" cy="2677656"/>
          </a:xfrm>
          <a:prstGeom prst="rect">
            <a:avLst/>
          </a:prstGeom>
          <a:blipFill>
            <a:blip r:embed="rId2"/>
            <a:tile tx="0" ty="0" sx="100000" sy="100000" flip="none" algn="tl"/>
          </a:blipFill>
        </p:spPr>
        <p:txBody>
          <a:bodyPr wrap="square">
            <a:spAutoFit/>
          </a:bodyPr>
          <a:lstStyle/>
          <a:p>
            <a:pPr algn="ctr"/>
            <a:r>
              <a:rPr lang="es-CO" sz="2400" dirty="0">
                <a:solidFill>
                  <a:prstClr val="black"/>
                </a:solidFill>
              </a:rPr>
              <a:t>El </a:t>
            </a:r>
            <a:r>
              <a:rPr lang="es-CO" sz="2400" dirty="0">
                <a:solidFill>
                  <a:prstClr val="black"/>
                </a:solidFill>
              </a:rPr>
              <a:t>Imperio </a:t>
            </a:r>
            <a:r>
              <a:rPr lang="es-CO" sz="2400" dirty="0">
                <a:solidFill>
                  <a:prstClr val="black"/>
                </a:solidFill>
              </a:rPr>
              <a:t>R</a:t>
            </a:r>
            <a:r>
              <a:rPr lang="es-CO" sz="2400" dirty="0">
                <a:solidFill>
                  <a:prstClr val="black"/>
                </a:solidFill>
              </a:rPr>
              <a:t>omano </a:t>
            </a:r>
            <a:r>
              <a:rPr lang="es-CO" sz="2400" dirty="0">
                <a:solidFill>
                  <a:prstClr val="black"/>
                </a:solidFill>
              </a:rPr>
              <a:t>dejó de existir en el año </a:t>
            </a:r>
            <a:r>
              <a:rPr lang="es-CO" sz="2400" dirty="0">
                <a:solidFill>
                  <a:prstClr val="black"/>
                </a:solidFill>
              </a:rPr>
              <a:t>476 cuando se dividió en diez partes, pero  </a:t>
            </a:r>
            <a:r>
              <a:rPr lang="es-ES" sz="2400" dirty="0">
                <a:solidFill>
                  <a:prstClr val="black"/>
                </a:solidFill>
              </a:rPr>
              <a:t>e</a:t>
            </a:r>
            <a:r>
              <a:rPr lang="es-ES" sz="2400" dirty="0">
                <a:solidFill>
                  <a:prstClr val="black"/>
                </a:solidFill>
              </a:rPr>
              <a:t>l </a:t>
            </a:r>
            <a:r>
              <a:rPr lang="es-ES" sz="2400" dirty="0">
                <a:solidFill>
                  <a:prstClr val="black"/>
                </a:solidFill>
              </a:rPr>
              <a:t>imperio Romano no desapareció, desde el año </a:t>
            </a:r>
            <a:r>
              <a:rPr lang="es-ES" sz="2400" dirty="0">
                <a:solidFill>
                  <a:srgbClr val="FF0000"/>
                </a:solidFill>
              </a:rPr>
              <a:t>538</a:t>
            </a:r>
            <a:r>
              <a:rPr lang="es-ES" sz="2400" dirty="0">
                <a:solidFill>
                  <a:prstClr val="black"/>
                </a:solidFill>
              </a:rPr>
              <a:t> D.C c</a:t>
            </a:r>
            <a:r>
              <a:rPr lang="es-ES" sz="2400" dirty="0">
                <a:solidFill>
                  <a:prstClr val="black"/>
                </a:solidFill>
              </a:rPr>
              <a:t>omenzó a cumplirse </a:t>
            </a:r>
            <a:r>
              <a:rPr lang="es-ES" sz="2400" dirty="0">
                <a:solidFill>
                  <a:srgbClr val="FF0000"/>
                </a:solidFill>
              </a:rPr>
              <a:t>Apoc.13:2</a:t>
            </a:r>
            <a:r>
              <a:rPr lang="es-ES" sz="2400" dirty="0">
                <a:solidFill>
                  <a:prstClr val="black"/>
                </a:solidFill>
              </a:rPr>
              <a:t>, es decir, le cedió a la bestia </a:t>
            </a:r>
            <a:r>
              <a:rPr lang="es-ES" sz="2400" dirty="0">
                <a:solidFill>
                  <a:prstClr val="black"/>
                </a:solidFill>
              </a:rPr>
              <a:t>su </a:t>
            </a:r>
            <a:r>
              <a:rPr lang="es-ES" sz="2400" i="1" u="sng" dirty="0">
                <a:solidFill>
                  <a:prstClr val="black"/>
                </a:solidFill>
              </a:rPr>
              <a:t>poder</a:t>
            </a:r>
            <a:r>
              <a:rPr lang="es-ES" sz="2400" dirty="0">
                <a:solidFill>
                  <a:prstClr val="black"/>
                </a:solidFill>
              </a:rPr>
              <a:t>, su </a:t>
            </a:r>
            <a:r>
              <a:rPr lang="es-ES" sz="2400" i="1" u="sng" dirty="0">
                <a:solidFill>
                  <a:prstClr val="black"/>
                </a:solidFill>
              </a:rPr>
              <a:t>trono</a:t>
            </a:r>
            <a:r>
              <a:rPr lang="es-ES" sz="2400" dirty="0">
                <a:solidFill>
                  <a:prstClr val="black"/>
                </a:solidFill>
              </a:rPr>
              <a:t> y </a:t>
            </a:r>
            <a:r>
              <a:rPr lang="es-ES" sz="2400" i="1" u="sng" dirty="0">
                <a:solidFill>
                  <a:prstClr val="black"/>
                </a:solidFill>
              </a:rPr>
              <a:t>gran </a:t>
            </a:r>
            <a:r>
              <a:rPr lang="es-ES" sz="2400" i="1" u="sng" dirty="0">
                <a:solidFill>
                  <a:prstClr val="black"/>
                </a:solidFill>
              </a:rPr>
              <a:t>autoridad, </a:t>
            </a:r>
            <a:r>
              <a:rPr lang="es-ES" sz="2400" dirty="0">
                <a:solidFill>
                  <a:prstClr val="black"/>
                </a:solidFill>
              </a:rPr>
              <a:t>comenzó a cumplirse los </a:t>
            </a:r>
            <a:r>
              <a:rPr lang="es-ES" sz="2400" dirty="0">
                <a:solidFill>
                  <a:srgbClr val="FF0000"/>
                </a:solidFill>
              </a:rPr>
              <a:t>1260</a:t>
            </a:r>
            <a:r>
              <a:rPr lang="es-ES" sz="2400" dirty="0">
                <a:solidFill>
                  <a:prstClr val="black"/>
                </a:solidFill>
              </a:rPr>
              <a:t> días, que alcanzan hasta el año1798. </a:t>
            </a:r>
            <a:endParaRPr lang="es-ES" sz="2400" dirty="0">
              <a:solidFill>
                <a:prstClr val="black"/>
              </a:solidFill>
            </a:endParaRPr>
          </a:p>
        </p:txBody>
      </p:sp>
    </p:spTree>
    <p:extLst>
      <p:ext uri="{BB962C8B-B14F-4D97-AF65-F5344CB8AC3E}">
        <p14:creationId xmlns:p14="http://schemas.microsoft.com/office/powerpoint/2010/main" val="1930874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circle(in)">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67368" y="393180"/>
            <a:ext cx="4929222" cy="3357586"/>
          </a:xfrm>
          <a:blipFill>
            <a:blip r:embed="rId2"/>
            <a:tile tx="0" ty="0" sx="100000" sy="100000" flip="none" algn="tl"/>
          </a:blipFill>
        </p:spPr>
        <p:txBody>
          <a:bodyPr>
            <a:noAutofit/>
          </a:bodyPr>
          <a:lstStyle/>
          <a:p>
            <a:pPr marL="0" indent="0" algn="ctr">
              <a:buNone/>
            </a:pPr>
            <a:r>
              <a:rPr lang="es-ES" sz="2000" dirty="0" smtClean="0"/>
              <a:t>Estos 1260 años, que separan los dos periodos fueron gloriosos para la iglesia, así que la misma roma imperial que despedazaba a los pueblos con las guerras, esa misma despedaza al mundo con creencias sin base Bíblica, y con el error. como lo menciona la profecía de Daniel, el de la Estatua de Nabucodonosor. </a:t>
            </a:r>
            <a:endParaRPr lang="es-ES" sz="2000" dirty="0"/>
          </a:p>
        </p:txBody>
      </p:sp>
      <p:pic>
        <p:nvPicPr>
          <p:cNvPr id="173059" name="Picture 3" descr="C:\Users\HUMBERTO\Pictures\Daniel y Apocalipsis\B102.JPG"/>
          <p:cNvPicPr>
            <a:picLocks noChangeAspect="1" noChangeArrowheads="1"/>
          </p:cNvPicPr>
          <p:nvPr/>
        </p:nvPicPr>
        <p:blipFill>
          <a:blip r:embed="rId3" cstate="print"/>
          <a:srcRect/>
          <a:stretch>
            <a:fillRect/>
          </a:stretch>
        </p:blipFill>
        <p:spPr bwMode="auto">
          <a:xfrm>
            <a:off x="5539607" y="642918"/>
            <a:ext cx="1480741" cy="1777970"/>
          </a:xfrm>
          <a:prstGeom prst="rect">
            <a:avLst/>
          </a:prstGeom>
          <a:noFill/>
        </p:spPr>
      </p:pic>
      <p:pic>
        <p:nvPicPr>
          <p:cNvPr id="173060" name="Picture 4" descr="C:\Users\HUMBERTO\Pictures\Daniel y Apocalipsis\L066.JPG"/>
          <p:cNvPicPr>
            <a:picLocks noChangeAspect="1" noChangeArrowheads="1"/>
          </p:cNvPicPr>
          <p:nvPr/>
        </p:nvPicPr>
        <p:blipFill>
          <a:blip r:embed="rId4" cstate="print"/>
          <a:srcRect/>
          <a:stretch>
            <a:fillRect/>
          </a:stretch>
        </p:blipFill>
        <p:spPr bwMode="auto">
          <a:xfrm>
            <a:off x="7164288" y="642918"/>
            <a:ext cx="1512168" cy="1777970"/>
          </a:xfrm>
          <a:prstGeom prst="rect">
            <a:avLst/>
          </a:prstGeom>
          <a:noFill/>
        </p:spPr>
      </p:pic>
      <p:pic>
        <p:nvPicPr>
          <p:cNvPr id="173062" name="Picture 6" descr="http://t2.gstatic.com/images?q=tbn:Te1eMCd-wHj12M%3Ahttp://html.rincondelvago.com/000539410.jpg">
            <a:hlinkClick r:id="rId5"/>
          </p:cNvPr>
          <p:cNvPicPr>
            <a:picLocks noChangeAspect="1" noChangeArrowheads="1"/>
          </p:cNvPicPr>
          <p:nvPr/>
        </p:nvPicPr>
        <p:blipFill>
          <a:blip r:embed="rId6" cstate="print"/>
          <a:srcRect/>
          <a:stretch>
            <a:fillRect/>
          </a:stretch>
        </p:blipFill>
        <p:spPr bwMode="auto">
          <a:xfrm>
            <a:off x="5539607" y="2464882"/>
            <a:ext cx="2961483" cy="1468174"/>
          </a:xfrm>
          <a:prstGeom prst="rect">
            <a:avLst/>
          </a:prstGeom>
          <a:noFill/>
        </p:spPr>
      </p:pic>
      <p:sp>
        <p:nvSpPr>
          <p:cNvPr id="2" name="1 Rectángulo"/>
          <p:cNvSpPr/>
          <p:nvPr/>
        </p:nvSpPr>
        <p:spPr>
          <a:xfrm>
            <a:off x="539552" y="3933056"/>
            <a:ext cx="8136904" cy="1938992"/>
          </a:xfrm>
          <a:prstGeom prst="rect">
            <a:avLst/>
          </a:prstGeom>
          <a:blipFill>
            <a:blip r:embed="rId2"/>
            <a:tile tx="0" ty="0" sx="100000" sy="100000" flip="none" algn="tl"/>
          </a:blipFill>
        </p:spPr>
        <p:txBody>
          <a:bodyPr wrap="square">
            <a:spAutoFit/>
          </a:bodyPr>
          <a:lstStyle/>
          <a:p>
            <a:pPr algn="ctr"/>
            <a:r>
              <a:rPr lang="es-ES" sz="2400" dirty="0">
                <a:solidFill>
                  <a:prstClr val="black"/>
                </a:solidFill>
              </a:rPr>
              <a:t>El metal </a:t>
            </a:r>
            <a:r>
              <a:rPr lang="es-ES" sz="2400" dirty="0">
                <a:solidFill>
                  <a:prstClr val="black"/>
                </a:solidFill>
              </a:rPr>
              <a:t>de hierro representa Roma pagana y el barro que se le une representa la Roma papal, por lo tanto, la religión y la política se unen y se extiende hasta el tiempo final, léalo usted mismo en </a:t>
            </a:r>
            <a:r>
              <a:rPr lang="es-ES" sz="2400" dirty="0">
                <a:solidFill>
                  <a:srgbClr val="FF0000"/>
                </a:solidFill>
              </a:rPr>
              <a:t>Daniel Capitulo 2:1-45 y 7:1-8.</a:t>
            </a:r>
          </a:p>
        </p:txBody>
      </p:sp>
    </p:spTree>
    <p:extLst>
      <p:ext uri="{BB962C8B-B14F-4D97-AF65-F5344CB8AC3E}">
        <p14:creationId xmlns:p14="http://schemas.microsoft.com/office/powerpoint/2010/main" val="148942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941288" cy="2394592"/>
          </a:xfrm>
        </p:spPr>
        <p:txBody>
          <a:bodyPr>
            <a:normAutofit/>
          </a:bodyPr>
          <a:lstStyle/>
          <a:p>
            <a:pPr marL="0" indent="0" algn="ctr">
              <a:buNone/>
            </a:pPr>
            <a:r>
              <a:rPr lang="es-ES" sz="2000" dirty="0" smtClean="0"/>
              <a:t>Este poder que Apocalipsis denomina la </a:t>
            </a:r>
            <a:r>
              <a:rPr lang="es-ES" sz="2000" i="1" u="sng" dirty="0" smtClean="0"/>
              <a:t>bestia</a:t>
            </a:r>
            <a:r>
              <a:rPr lang="es-ES" sz="2000" dirty="0" smtClean="0"/>
              <a:t> y Daniel el </a:t>
            </a:r>
            <a:r>
              <a:rPr lang="es-ES" sz="2000" i="1" u="sng" dirty="0" smtClean="0"/>
              <a:t>cuerno pequeño</a:t>
            </a:r>
            <a:r>
              <a:rPr lang="es-ES" sz="2000" dirty="0" smtClean="0"/>
              <a:t>; la cronología profética nos dice que es la Iglesia Católica Romana que al “desaparecer el imperio Romano” el dragón le heredó “su </a:t>
            </a:r>
            <a:r>
              <a:rPr lang="es-ES" sz="2000" b="1" dirty="0" smtClean="0"/>
              <a:t>trono</a:t>
            </a:r>
            <a:r>
              <a:rPr lang="es-ES" sz="2000" dirty="0" smtClean="0"/>
              <a:t>, su</a:t>
            </a:r>
            <a:r>
              <a:rPr lang="es-ES" sz="2000" b="1" dirty="0" smtClean="0"/>
              <a:t> poder</a:t>
            </a:r>
            <a:r>
              <a:rPr lang="es-ES" sz="2000" dirty="0" smtClean="0"/>
              <a:t> y gran </a:t>
            </a:r>
            <a:r>
              <a:rPr lang="es-ES" sz="2000" b="1" dirty="0" smtClean="0"/>
              <a:t>autoridad</a:t>
            </a:r>
            <a:r>
              <a:rPr lang="es-ES" sz="2000" dirty="0" smtClean="0"/>
              <a:t>”.</a:t>
            </a:r>
            <a:endParaRPr lang="es-ES" sz="2000" dirty="0" smtClean="0">
              <a:solidFill>
                <a:srgbClr val="FF0000"/>
              </a:solidFill>
            </a:endParaRPr>
          </a:p>
        </p:txBody>
      </p:sp>
      <p:pic>
        <p:nvPicPr>
          <p:cNvPr id="56322" name="Picture 2" descr="http://t0.gstatic.com/images?q=tbn:OZ3wtHdEjT4yUM:http://blog.cuandocalientaelsol.net/wp-content/uploads/2007/04/21.jpg">
            <a:hlinkClick r:id="rId2"/>
          </p:cNvPr>
          <p:cNvPicPr>
            <a:picLocks noChangeAspect="1" noChangeArrowheads="1"/>
          </p:cNvPicPr>
          <p:nvPr/>
        </p:nvPicPr>
        <p:blipFill>
          <a:blip r:embed="rId3" cstate="print"/>
          <a:srcRect/>
          <a:stretch>
            <a:fillRect/>
          </a:stretch>
        </p:blipFill>
        <p:spPr bwMode="auto">
          <a:xfrm>
            <a:off x="539551" y="2996952"/>
            <a:ext cx="2376265" cy="2880320"/>
          </a:xfrm>
          <a:prstGeom prst="rect">
            <a:avLst/>
          </a:prstGeom>
          <a:noFill/>
        </p:spPr>
      </p:pic>
      <p:sp>
        <p:nvSpPr>
          <p:cNvPr id="2" name="1 Rectángulo redondeado"/>
          <p:cNvSpPr/>
          <p:nvPr/>
        </p:nvSpPr>
        <p:spPr>
          <a:xfrm>
            <a:off x="2915817" y="2852936"/>
            <a:ext cx="5769794" cy="3024336"/>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rPr>
              <a:t> </a:t>
            </a:r>
            <a:r>
              <a:rPr lang="es-ES" dirty="0">
                <a:solidFill>
                  <a:prstClr val="black"/>
                </a:solidFill>
              </a:rPr>
              <a:t>Además </a:t>
            </a:r>
            <a:r>
              <a:rPr lang="es-ES" dirty="0">
                <a:solidFill>
                  <a:prstClr val="black"/>
                </a:solidFill>
              </a:rPr>
              <a:t>heredó </a:t>
            </a:r>
            <a:r>
              <a:rPr lang="es-ES" b="1" dirty="0">
                <a:solidFill>
                  <a:prstClr val="black"/>
                </a:solidFill>
              </a:rPr>
              <a:t>todas las costumbres y tradiciones religiosas de Babilonia, Medo Persia, Grecia y Roma</a:t>
            </a:r>
            <a:r>
              <a:rPr lang="es-ES" dirty="0">
                <a:solidFill>
                  <a:prstClr val="black"/>
                </a:solidFill>
              </a:rPr>
              <a:t>, como la observancia del domingo día en que se adoraba el sol, este era el día de reposo pagano, el cual paulatinamente fue remplazando al verdadero día de reposo ordenado por Dios, el </a:t>
            </a:r>
            <a:r>
              <a:rPr lang="es-ES" dirty="0">
                <a:solidFill>
                  <a:prstClr val="black"/>
                </a:solidFill>
              </a:rPr>
              <a:t>sábado, fue cambiado a partir del año 325, por Constantino emperador de Roma.</a:t>
            </a:r>
          </a:p>
          <a:p>
            <a:pPr algn="ctr"/>
            <a:r>
              <a:rPr lang="es-ES" sz="1600" dirty="0">
                <a:solidFill>
                  <a:srgbClr val="FF0000"/>
                </a:solidFill>
              </a:rPr>
              <a:t>(</a:t>
            </a:r>
            <a:r>
              <a:rPr lang="es-ES" sz="1600" dirty="0">
                <a:solidFill>
                  <a:srgbClr val="FF0000"/>
                </a:solidFill>
              </a:rPr>
              <a:t>Éxodo 20:8-11). </a:t>
            </a:r>
          </a:p>
        </p:txBody>
      </p:sp>
      <p:pic>
        <p:nvPicPr>
          <p:cNvPr id="5" name="Picture 6" descr="http://t2.gstatic.com/images?q=tbn:Te1eMCd-wHj12M%3Ahttp://html.rincondelvago.com/000539410.jpg">
            <a:hlinkClick r:id="rId5"/>
          </p:cNvPr>
          <p:cNvPicPr>
            <a:picLocks noChangeAspect="1" noChangeArrowheads="1"/>
          </p:cNvPicPr>
          <p:nvPr/>
        </p:nvPicPr>
        <p:blipFill>
          <a:blip r:embed="rId6" cstate="print"/>
          <a:srcRect/>
          <a:stretch>
            <a:fillRect/>
          </a:stretch>
        </p:blipFill>
        <p:spPr bwMode="auto">
          <a:xfrm>
            <a:off x="6444208" y="548680"/>
            <a:ext cx="2241403" cy="2088232"/>
          </a:xfrm>
          <a:prstGeom prst="rect">
            <a:avLst/>
          </a:prstGeom>
          <a:noFill/>
        </p:spPr>
      </p:pic>
    </p:spTree>
    <p:extLst>
      <p:ext uri="{BB962C8B-B14F-4D97-AF65-F5344CB8AC3E}">
        <p14:creationId xmlns:p14="http://schemas.microsoft.com/office/powerpoint/2010/main" val="96031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6322"/>
                                        </p:tgtEl>
                                        <p:attrNameLst>
                                          <p:attrName>style.visibility</p:attrName>
                                        </p:attrNameLst>
                                      </p:cBhvr>
                                      <p:to>
                                        <p:strVal val="visible"/>
                                      </p:to>
                                    </p:set>
                                    <p:animEffect transition="in" filter="fade">
                                      <p:cBhvr>
                                        <p:cTn id="12" dur="1000"/>
                                        <p:tgtEl>
                                          <p:spTgt spid="56322"/>
                                        </p:tgtEl>
                                      </p:cBhvr>
                                    </p:animEffect>
                                    <p:anim calcmode="lin" valueType="num">
                                      <p:cBhvr>
                                        <p:cTn id="13" dur="1000" fill="hold"/>
                                        <p:tgtEl>
                                          <p:spTgt spid="56322"/>
                                        </p:tgtEl>
                                        <p:attrNameLst>
                                          <p:attrName>ppt_x</p:attrName>
                                        </p:attrNameLst>
                                      </p:cBhvr>
                                      <p:tavLst>
                                        <p:tav tm="0">
                                          <p:val>
                                            <p:strVal val="#ppt_x"/>
                                          </p:val>
                                        </p:tav>
                                        <p:tav tm="100000">
                                          <p:val>
                                            <p:strVal val="#ppt_x"/>
                                          </p:val>
                                        </p:tav>
                                      </p:tavLst>
                                    </p:anim>
                                    <p:anim calcmode="lin" valueType="num">
                                      <p:cBhvr>
                                        <p:cTn id="14" dur="1000" fill="hold"/>
                                        <p:tgtEl>
                                          <p:spTgt spid="5632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898648"/>
          </a:xfrm>
          <a:blipFill>
            <a:blip r:embed="rId2"/>
            <a:tile tx="0" ty="0" sx="100000" sy="100000" flip="none" algn="tl"/>
          </a:blipFill>
        </p:spPr>
        <p:txBody>
          <a:bodyPr>
            <a:normAutofit fontScale="92500"/>
          </a:bodyPr>
          <a:lstStyle/>
          <a:p>
            <a:pPr marL="0" indent="0" algn="ctr">
              <a:buNone/>
            </a:pPr>
            <a:r>
              <a:rPr lang="es-ES" sz="2400" dirty="0" smtClean="0"/>
              <a:t>La Biblia nos dice que de este modo siguió trabajando el dragón, primero por medio de una serpiente en el Edén, y luego por medio la Bestia para no ser descubierto, </a:t>
            </a:r>
            <a:r>
              <a:rPr lang="es-ES" sz="2400" dirty="0" smtClean="0">
                <a:solidFill>
                  <a:srgbClr val="FF0000"/>
                </a:solidFill>
              </a:rPr>
              <a:t>(Lea Génesis 3:1-5).</a:t>
            </a:r>
          </a:p>
          <a:p>
            <a:pPr marL="0" indent="0" algn="ctr">
              <a:buNone/>
            </a:pPr>
            <a:endParaRPr lang="es-ES" dirty="0" smtClean="0"/>
          </a:p>
          <a:p>
            <a:pPr marL="0" indent="0" algn="ctr">
              <a:buNone/>
            </a:pPr>
            <a:r>
              <a:rPr lang="es-ES" sz="2400" dirty="0" smtClean="0"/>
              <a:t>Así como indujo a nuestros primeros padres a desobedecer la Ley de Dios, así también lo hace hoy.  </a:t>
            </a:r>
          </a:p>
          <a:p>
            <a:endParaRPr lang="es-ES" dirty="0"/>
          </a:p>
        </p:txBody>
      </p:sp>
      <p:pic>
        <p:nvPicPr>
          <p:cNvPr id="1025" name="Picture 1" descr="C:\Users\HUMBERTO\Pictures\ADÀN Y EVAN\D045.JPG"/>
          <p:cNvPicPr>
            <a:picLocks noChangeAspect="1" noChangeArrowheads="1"/>
          </p:cNvPicPr>
          <p:nvPr/>
        </p:nvPicPr>
        <p:blipFill>
          <a:blip r:embed="rId3" cstate="print"/>
          <a:srcRect/>
          <a:stretch>
            <a:fillRect/>
          </a:stretch>
        </p:blipFill>
        <p:spPr bwMode="auto">
          <a:xfrm>
            <a:off x="683568" y="3857628"/>
            <a:ext cx="2531110" cy="2000264"/>
          </a:xfrm>
          <a:prstGeom prst="rect">
            <a:avLst/>
          </a:prstGeom>
          <a:noFill/>
        </p:spPr>
      </p:pic>
      <p:pic>
        <p:nvPicPr>
          <p:cNvPr id="1026" name="Picture 2" descr="C:\Users\HUMBERTO\Pictures\ADÀN Y EVAN\E022.JPG"/>
          <p:cNvPicPr>
            <a:picLocks noChangeAspect="1" noChangeArrowheads="1"/>
          </p:cNvPicPr>
          <p:nvPr/>
        </p:nvPicPr>
        <p:blipFill>
          <a:blip r:embed="rId4" cstate="print"/>
          <a:srcRect/>
          <a:stretch>
            <a:fillRect/>
          </a:stretch>
        </p:blipFill>
        <p:spPr bwMode="auto">
          <a:xfrm>
            <a:off x="3491880" y="3857628"/>
            <a:ext cx="2366004" cy="2000264"/>
          </a:xfrm>
          <a:prstGeom prst="rect">
            <a:avLst/>
          </a:prstGeom>
          <a:noFill/>
        </p:spPr>
      </p:pic>
      <p:pic>
        <p:nvPicPr>
          <p:cNvPr id="1027" name="Picture 3" descr="C:\Users\HUMBERTO\Pictures\Bíblicas\L122.JPG"/>
          <p:cNvPicPr>
            <a:picLocks noChangeAspect="1" noChangeArrowheads="1"/>
          </p:cNvPicPr>
          <p:nvPr/>
        </p:nvPicPr>
        <p:blipFill>
          <a:blip r:embed="rId5" cstate="print"/>
          <a:srcRect/>
          <a:stretch>
            <a:fillRect/>
          </a:stretch>
        </p:blipFill>
        <p:spPr bwMode="auto">
          <a:xfrm>
            <a:off x="6143636" y="3857628"/>
            <a:ext cx="2349488" cy="2047868"/>
          </a:xfrm>
          <a:prstGeom prst="rect">
            <a:avLst/>
          </a:prstGeom>
          <a:noFill/>
        </p:spPr>
      </p:pic>
    </p:spTree>
    <p:extLst>
      <p:ext uri="{BB962C8B-B14F-4D97-AF65-F5344CB8AC3E}">
        <p14:creationId xmlns:p14="http://schemas.microsoft.com/office/powerpoint/2010/main" val="197116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1025"/>
                                        </p:tgtEl>
                                        <p:attrNameLst>
                                          <p:attrName>style.visibility</p:attrName>
                                        </p:attrNameLst>
                                      </p:cBhvr>
                                      <p:to>
                                        <p:strVal val="visible"/>
                                      </p:to>
                                    </p:set>
                                    <p:anim calcmode="lin" valueType="num">
                                      <p:cBhvr>
                                        <p:cTn id="22" dur="1000" fill="hold"/>
                                        <p:tgtEl>
                                          <p:spTgt spid="1025"/>
                                        </p:tgtEl>
                                        <p:attrNameLst>
                                          <p:attrName>ppt_w</p:attrName>
                                        </p:attrNameLst>
                                      </p:cBhvr>
                                      <p:tavLst>
                                        <p:tav tm="0">
                                          <p:val>
                                            <p:fltVal val="0"/>
                                          </p:val>
                                        </p:tav>
                                        <p:tav tm="100000">
                                          <p:val>
                                            <p:strVal val="#ppt_w"/>
                                          </p:val>
                                        </p:tav>
                                      </p:tavLst>
                                    </p:anim>
                                    <p:anim calcmode="lin" valueType="num">
                                      <p:cBhvr>
                                        <p:cTn id="23" dur="1000" fill="hold"/>
                                        <p:tgtEl>
                                          <p:spTgt spid="1025"/>
                                        </p:tgtEl>
                                        <p:attrNameLst>
                                          <p:attrName>ppt_h</p:attrName>
                                        </p:attrNameLst>
                                      </p:cBhvr>
                                      <p:tavLst>
                                        <p:tav tm="0">
                                          <p:val>
                                            <p:fltVal val="0"/>
                                          </p:val>
                                        </p:tav>
                                        <p:tav tm="100000">
                                          <p:val>
                                            <p:strVal val="#ppt_h"/>
                                          </p:val>
                                        </p:tav>
                                      </p:tavLst>
                                    </p:anim>
                                    <p:anim calcmode="lin" valueType="num">
                                      <p:cBhvr>
                                        <p:cTn id="24" dur="1000" fill="hold"/>
                                        <p:tgtEl>
                                          <p:spTgt spid="1025"/>
                                        </p:tgtEl>
                                        <p:attrNameLst>
                                          <p:attrName>style.rotation</p:attrName>
                                        </p:attrNameLst>
                                      </p:cBhvr>
                                      <p:tavLst>
                                        <p:tav tm="0">
                                          <p:val>
                                            <p:fltVal val="90"/>
                                          </p:val>
                                        </p:tav>
                                        <p:tav tm="100000">
                                          <p:val>
                                            <p:fltVal val="0"/>
                                          </p:val>
                                        </p:tav>
                                      </p:tavLst>
                                    </p:anim>
                                    <p:animEffect transition="in" filter="fade">
                                      <p:cBhvr>
                                        <p:cTn id="25" dur="1000"/>
                                        <p:tgtEl>
                                          <p:spTgt spid="1025"/>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1000" fill="hold"/>
                                        <p:tgtEl>
                                          <p:spTgt spid="1026"/>
                                        </p:tgtEl>
                                        <p:attrNameLst>
                                          <p:attrName>ppt_w</p:attrName>
                                        </p:attrNameLst>
                                      </p:cBhvr>
                                      <p:tavLst>
                                        <p:tav tm="0">
                                          <p:val>
                                            <p:fltVal val="0"/>
                                          </p:val>
                                        </p:tav>
                                        <p:tav tm="100000">
                                          <p:val>
                                            <p:strVal val="#ppt_w"/>
                                          </p:val>
                                        </p:tav>
                                      </p:tavLst>
                                    </p:anim>
                                    <p:anim calcmode="lin" valueType="num">
                                      <p:cBhvr>
                                        <p:cTn id="31" dur="1000" fill="hold"/>
                                        <p:tgtEl>
                                          <p:spTgt spid="1026"/>
                                        </p:tgtEl>
                                        <p:attrNameLst>
                                          <p:attrName>ppt_h</p:attrName>
                                        </p:attrNameLst>
                                      </p:cBhvr>
                                      <p:tavLst>
                                        <p:tav tm="0">
                                          <p:val>
                                            <p:fltVal val="0"/>
                                          </p:val>
                                        </p:tav>
                                        <p:tav tm="100000">
                                          <p:val>
                                            <p:strVal val="#ppt_h"/>
                                          </p:val>
                                        </p:tav>
                                      </p:tavLst>
                                    </p:anim>
                                    <p:anim calcmode="lin" valueType="num">
                                      <p:cBhvr>
                                        <p:cTn id="32" dur="1000" fill="hold"/>
                                        <p:tgtEl>
                                          <p:spTgt spid="1026"/>
                                        </p:tgtEl>
                                        <p:attrNameLst>
                                          <p:attrName>style.rotation</p:attrName>
                                        </p:attrNameLst>
                                      </p:cBhvr>
                                      <p:tavLst>
                                        <p:tav tm="0">
                                          <p:val>
                                            <p:fltVal val="90"/>
                                          </p:val>
                                        </p:tav>
                                        <p:tav tm="100000">
                                          <p:val>
                                            <p:fltVal val="0"/>
                                          </p:val>
                                        </p:tav>
                                      </p:tavLst>
                                    </p:anim>
                                    <p:animEffect transition="in" filter="fade">
                                      <p:cBhvr>
                                        <p:cTn id="33" dur="10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1027"/>
                                        </p:tgtEl>
                                        <p:attrNameLst>
                                          <p:attrName>style.visibility</p:attrName>
                                        </p:attrNameLst>
                                      </p:cBhvr>
                                      <p:to>
                                        <p:strVal val="visible"/>
                                      </p:to>
                                    </p:set>
                                    <p:anim calcmode="lin" valueType="num">
                                      <p:cBhvr>
                                        <p:cTn id="38" dur="1000" fill="hold"/>
                                        <p:tgtEl>
                                          <p:spTgt spid="1027"/>
                                        </p:tgtEl>
                                        <p:attrNameLst>
                                          <p:attrName>ppt_w</p:attrName>
                                        </p:attrNameLst>
                                      </p:cBhvr>
                                      <p:tavLst>
                                        <p:tav tm="0">
                                          <p:val>
                                            <p:fltVal val="0"/>
                                          </p:val>
                                        </p:tav>
                                        <p:tav tm="100000">
                                          <p:val>
                                            <p:strVal val="#ppt_w"/>
                                          </p:val>
                                        </p:tav>
                                      </p:tavLst>
                                    </p:anim>
                                    <p:anim calcmode="lin" valueType="num">
                                      <p:cBhvr>
                                        <p:cTn id="39" dur="1000" fill="hold"/>
                                        <p:tgtEl>
                                          <p:spTgt spid="1027"/>
                                        </p:tgtEl>
                                        <p:attrNameLst>
                                          <p:attrName>ppt_h</p:attrName>
                                        </p:attrNameLst>
                                      </p:cBhvr>
                                      <p:tavLst>
                                        <p:tav tm="0">
                                          <p:val>
                                            <p:fltVal val="0"/>
                                          </p:val>
                                        </p:tav>
                                        <p:tav tm="100000">
                                          <p:val>
                                            <p:strVal val="#ppt_h"/>
                                          </p:val>
                                        </p:tav>
                                      </p:tavLst>
                                    </p:anim>
                                    <p:anim calcmode="lin" valueType="num">
                                      <p:cBhvr>
                                        <p:cTn id="40" dur="1000" fill="hold"/>
                                        <p:tgtEl>
                                          <p:spTgt spid="1027"/>
                                        </p:tgtEl>
                                        <p:attrNameLst>
                                          <p:attrName>style.rotation</p:attrName>
                                        </p:attrNameLst>
                                      </p:cBhvr>
                                      <p:tavLst>
                                        <p:tav tm="0">
                                          <p:val>
                                            <p:fltVal val="90"/>
                                          </p:val>
                                        </p:tav>
                                        <p:tav tm="100000">
                                          <p:val>
                                            <p:fltVal val="0"/>
                                          </p:val>
                                        </p:tav>
                                      </p:tavLst>
                                    </p:anim>
                                    <p:animEffect transition="in" filter="fade">
                                      <p:cBhvr>
                                        <p:cTn id="41"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2920" y="5229200"/>
            <a:ext cx="8183880" cy="805840"/>
          </a:xfrm>
        </p:spPr>
        <p:txBody>
          <a:bodyPr>
            <a:noAutofit/>
          </a:bodyPr>
          <a:lstStyle/>
          <a:p>
            <a:r>
              <a:rPr lang="es-CO" i="1" dirty="0" smtClean="0">
                <a:solidFill>
                  <a:srgbClr val="002060"/>
                </a:solidFill>
                <a:latin typeface="Harlow Solid Italic" pitchFamily="82" charset="0"/>
              </a:rPr>
              <a:t>¿Bajo que otro símbolo aparece este poder en la Biblia?</a:t>
            </a:r>
            <a:endParaRPr lang="es-CO" i="1" dirty="0">
              <a:solidFill>
                <a:srgbClr val="002060"/>
              </a:solidFill>
              <a:latin typeface="Harlow Solid Italic" pitchFamily="82" charset="0"/>
            </a:endParaRPr>
          </a:p>
        </p:txBody>
      </p:sp>
      <p:sp>
        <p:nvSpPr>
          <p:cNvPr id="3" name="2 Marcador de contenido"/>
          <p:cNvSpPr>
            <a:spLocks noGrp="1"/>
          </p:cNvSpPr>
          <p:nvPr>
            <p:ph idx="1"/>
          </p:nvPr>
        </p:nvSpPr>
        <p:spPr>
          <a:xfrm>
            <a:off x="502920" y="530352"/>
            <a:ext cx="5365224" cy="4187952"/>
          </a:xfrm>
          <a:blipFill>
            <a:blip r:embed="rId2"/>
            <a:tile tx="0" ty="0" sx="100000" sy="100000" flip="none" algn="tl"/>
          </a:blipFill>
        </p:spPr>
        <p:txBody>
          <a:bodyPr>
            <a:normAutofit fontScale="85000" lnSpcReduction="10000"/>
          </a:bodyPr>
          <a:lstStyle/>
          <a:p>
            <a:pPr marL="0" indent="0" algn="ctr">
              <a:buNone/>
            </a:pPr>
            <a:r>
              <a:rPr lang="es-ES" dirty="0" smtClean="0"/>
              <a:t>En Daniel este mismo poder aparece bajo el símbolo de un “cuerno pequeño” que “</a:t>
            </a:r>
            <a:r>
              <a:rPr lang="es-ES" i="1" dirty="0" smtClean="0">
                <a:solidFill>
                  <a:srgbClr val="0070C0"/>
                </a:solidFill>
              </a:rPr>
              <a:t>combatía a los santos y los vencía</a:t>
            </a:r>
            <a:r>
              <a:rPr lang="es-ES" dirty="0" smtClean="0"/>
              <a:t>” </a:t>
            </a:r>
            <a:r>
              <a:rPr lang="es-ES" dirty="0" smtClean="0">
                <a:solidFill>
                  <a:srgbClr val="FF0000"/>
                </a:solidFill>
              </a:rPr>
              <a:t>(Daniel 7:8,21). </a:t>
            </a:r>
          </a:p>
          <a:p>
            <a:pPr algn="ctr"/>
            <a:endParaRPr lang="es-ES" dirty="0" smtClean="0"/>
          </a:p>
          <a:p>
            <a:pPr marL="0" indent="0" algn="ctr">
              <a:buNone/>
            </a:pPr>
            <a:r>
              <a:rPr lang="es-ES" dirty="0" smtClean="0"/>
              <a:t>En </a:t>
            </a:r>
            <a:r>
              <a:rPr lang="es-ES" dirty="0" smtClean="0">
                <a:solidFill>
                  <a:srgbClr val="FF0000"/>
                </a:solidFill>
              </a:rPr>
              <a:t>(Apoc. 17:1-6)</a:t>
            </a:r>
            <a:r>
              <a:rPr lang="es-ES" dirty="0" smtClean="0"/>
              <a:t>, esta vez aparece representado por una mujer (la iglesia apóstata), vestida de purpura que está “</a:t>
            </a:r>
            <a:r>
              <a:rPr lang="es-ES" i="1" dirty="0" smtClean="0">
                <a:solidFill>
                  <a:srgbClr val="0070C0"/>
                </a:solidFill>
              </a:rPr>
              <a:t>ebria de la sangre de los santos y de los mártires de Jesús</a:t>
            </a:r>
            <a:r>
              <a:rPr lang="es-ES" dirty="0" smtClean="0"/>
              <a:t>”.</a:t>
            </a:r>
          </a:p>
          <a:p>
            <a:endParaRPr lang="es-ES" dirty="0" smtClean="0"/>
          </a:p>
        </p:txBody>
      </p:sp>
      <p:pic>
        <p:nvPicPr>
          <p:cNvPr id="53251" name="Picture 3" descr="C:\Users\HUMBERTO\Pictures\Daniel y Apocalipsis\L070.JPG"/>
          <p:cNvPicPr>
            <a:picLocks noChangeAspect="1" noChangeArrowheads="1"/>
          </p:cNvPicPr>
          <p:nvPr/>
        </p:nvPicPr>
        <p:blipFill>
          <a:blip r:embed="rId3" cstate="print"/>
          <a:srcRect/>
          <a:stretch>
            <a:fillRect/>
          </a:stretch>
        </p:blipFill>
        <p:spPr bwMode="auto">
          <a:xfrm>
            <a:off x="6156176" y="696340"/>
            <a:ext cx="2376264" cy="1944216"/>
          </a:xfrm>
          <a:prstGeom prst="rect">
            <a:avLst/>
          </a:prstGeom>
          <a:noFill/>
        </p:spPr>
      </p:pic>
      <p:pic>
        <p:nvPicPr>
          <p:cNvPr id="53252" name="Picture 4" descr="C:\Users\HUMBERTO\Pictures\Daniel y Apocalipsis\T077.JPG"/>
          <p:cNvPicPr>
            <a:picLocks noChangeAspect="1" noChangeArrowheads="1"/>
          </p:cNvPicPr>
          <p:nvPr/>
        </p:nvPicPr>
        <p:blipFill>
          <a:blip r:embed="rId4" cstate="print"/>
          <a:srcRect/>
          <a:stretch>
            <a:fillRect/>
          </a:stretch>
        </p:blipFill>
        <p:spPr bwMode="auto">
          <a:xfrm>
            <a:off x="6012160" y="2708920"/>
            <a:ext cx="2664296" cy="2016224"/>
          </a:xfrm>
          <a:prstGeom prst="rect">
            <a:avLst/>
          </a:prstGeom>
          <a:noFill/>
        </p:spPr>
      </p:pic>
    </p:spTree>
    <p:extLst>
      <p:ext uri="{BB962C8B-B14F-4D97-AF65-F5344CB8AC3E}">
        <p14:creationId xmlns:p14="http://schemas.microsoft.com/office/powerpoint/2010/main" val="3187327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ppt_w</p:attrName>
                                        </p:attrNameLst>
                                      </p:cBhvr>
                                      <p:tavLst>
                                        <p:tav tm="0">
                                          <p:val>
                                            <p:fltVal val="0"/>
                                          </p:val>
                                        </p:tav>
                                        <p:tav tm="100000">
                                          <p:val>
                                            <p:strVal val="#ppt_w"/>
                                          </p:val>
                                        </p:tav>
                                      </p:tavLst>
                                    </p:anim>
                                    <p:anim calcmode="lin" valueType="num">
                                      <p:cBhvr>
                                        <p:cTn id="16" dur="1000" fill="hold"/>
                                        <p:tgtEl>
                                          <p:spTgt spid="3">
                                            <p:bg/>
                                          </p:spTgt>
                                        </p:tgtEl>
                                        <p:attrNameLst>
                                          <p:attrName>ppt_h</p:attrName>
                                        </p:attrNameLst>
                                      </p:cBhvr>
                                      <p:tavLst>
                                        <p:tav tm="0">
                                          <p:val>
                                            <p:fltVal val="0"/>
                                          </p:val>
                                        </p:tav>
                                        <p:tav tm="100000">
                                          <p:val>
                                            <p:strVal val="#ppt_h"/>
                                          </p:val>
                                        </p:tav>
                                      </p:tavLst>
                                    </p:anim>
                                    <p:anim calcmode="lin" valueType="num">
                                      <p:cBhvr>
                                        <p:cTn id="17" dur="1000" fill="hold"/>
                                        <p:tgtEl>
                                          <p:spTgt spid="3">
                                            <p:bg/>
                                          </p:spTgt>
                                        </p:tgtEl>
                                        <p:attrNameLst>
                                          <p:attrName>style.rotation</p:attrName>
                                        </p:attrNameLst>
                                      </p:cBhvr>
                                      <p:tavLst>
                                        <p:tav tm="0">
                                          <p:val>
                                            <p:fltVal val="90"/>
                                          </p:val>
                                        </p:tav>
                                        <p:tav tm="100000">
                                          <p:val>
                                            <p:fltVal val="0"/>
                                          </p:val>
                                        </p:tav>
                                      </p:tavLst>
                                    </p:anim>
                                    <p:animEffect transition="in" filter="fade">
                                      <p:cBhvr>
                                        <p:cTn id="18" dur="10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53251"/>
                                        </p:tgtEl>
                                        <p:attrNameLst>
                                          <p:attrName>style.visibility</p:attrName>
                                        </p:attrNameLst>
                                      </p:cBhvr>
                                      <p:to>
                                        <p:strVal val="visible"/>
                                      </p:to>
                                    </p:set>
                                    <p:animEffect transition="in" filter="randombar(horizontal)">
                                      <p:cBhvr>
                                        <p:cTn id="31" dur="500"/>
                                        <p:tgtEl>
                                          <p:spTgt spid="53251"/>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 calcmode="lin" valueType="num">
                                      <p:cBhvr>
                                        <p:cTn id="36"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53252"/>
                                        </p:tgtEl>
                                        <p:attrNameLst>
                                          <p:attrName>style.visibility</p:attrName>
                                        </p:attrNameLst>
                                      </p:cBhvr>
                                      <p:to>
                                        <p:strVal val="visible"/>
                                      </p:to>
                                    </p:set>
                                    <p:anim calcmode="lin" valueType="num">
                                      <p:cBhvr>
                                        <p:cTn id="44" dur="1000" fill="hold"/>
                                        <p:tgtEl>
                                          <p:spTgt spid="53252"/>
                                        </p:tgtEl>
                                        <p:attrNameLst>
                                          <p:attrName>ppt_w</p:attrName>
                                        </p:attrNameLst>
                                      </p:cBhvr>
                                      <p:tavLst>
                                        <p:tav tm="0">
                                          <p:val>
                                            <p:fltVal val="0"/>
                                          </p:val>
                                        </p:tav>
                                        <p:tav tm="100000">
                                          <p:val>
                                            <p:strVal val="#ppt_w"/>
                                          </p:val>
                                        </p:tav>
                                      </p:tavLst>
                                    </p:anim>
                                    <p:anim calcmode="lin" valueType="num">
                                      <p:cBhvr>
                                        <p:cTn id="45" dur="1000" fill="hold"/>
                                        <p:tgtEl>
                                          <p:spTgt spid="53252"/>
                                        </p:tgtEl>
                                        <p:attrNameLst>
                                          <p:attrName>ppt_h</p:attrName>
                                        </p:attrNameLst>
                                      </p:cBhvr>
                                      <p:tavLst>
                                        <p:tav tm="0">
                                          <p:val>
                                            <p:fltVal val="0"/>
                                          </p:val>
                                        </p:tav>
                                        <p:tav tm="100000">
                                          <p:val>
                                            <p:strVal val="#ppt_h"/>
                                          </p:val>
                                        </p:tav>
                                      </p:tavLst>
                                    </p:anim>
                                    <p:anim calcmode="lin" valueType="num">
                                      <p:cBhvr>
                                        <p:cTn id="46" dur="1000" fill="hold"/>
                                        <p:tgtEl>
                                          <p:spTgt spid="53252"/>
                                        </p:tgtEl>
                                        <p:attrNameLst>
                                          <p:attrName>style.rotation</p:attrName>
                                        </p:attrNameLst>
                                      </p:cBhvr>
                                      <p:tavLst>
                                        <p:tav tm="0">
                                          <p:val>
                                            <p:fltVal val="90"/>
                                          </p:val>
                                        </p:tav>
                                        <p:tav tm="100000">
                                          <p:val>
                                            <p:fltVal val="0"/>
                                          </p:val>
                                        </p:tav>
                                      </p:tavLst>
                                    </p:anim>
                                    <p:animEffect transition="in" filter="fade">
                                      <p:cBhvr>
                                        <p:cTn id="47" dur="1000"/>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1484784"/>
            <a:ext cx="5797272" cy="3888432"/>
          </a:xfrm>
          <a:blipFill>
            <a:blip r:embed="rId2"/>
            <a:tile tx="0" ty="0" sx="100000" sy="100000" flip="none" algn="tl"/>
          </a:blipFill>
        </p:spPr>
        <p:txBody>
          <a:bodyPr>
            <a:noAutofit/>
          </a:bodyPr>
          <a:lstStyle/>
          <a:p>
            <a:pPr marL="0" indent="0" algn="ctr">
              <a:buNone/>
            </a:pPr>
            <a:r>
              <a:rPr lang="es-ES" sz="2000" dirty="0" smtClean="0">
                <a:solidFill>
                  <a:srgbClr val="FF0000"/>
                </a:solidFill>
              </a:rPr>
              <a:t>Apoc.14:12 </a:t>
            </a:r>
            <a:r>
              <a:rPr lang="es-ES" sz="2000" dirty="0"/>
              <a:t>D</a:t>
            </a:r>
            <a:r>
              <a:rPr lang="es-ES" sz="2000" dirty="0" smtClean="0"/>
              <a:t>ice que los “</a:t>
            </a:r>
            <a:r>
              <a:rPr lang="es-ES" sz="2000" i="1" dirty="0" smtClean="0"/>
              <a:t>santos</a:t>
            </a:r>
            <a:r>
              <a:rPr lang="es-ES" sz="2000" dirty="0" smtClean="0"/>
              <a:t>” son los que “</a:t>
            </a:r>
            <a:r>
              <a:rPr lang="es-ES" sz="2000" i="1" dirty="0" smtClean="0">
                <a:solidFill>
                  <a:srgbClr val="0070C0"/>
                </a:solidFill>
              </a:rPr>
              <a:t>guardan los mandamientos de Dios</a:t>
            </a:r>
            <a:r>
              <a:rPr lang="es-ES" sz="2000" dirty="0" smtClean="0"/>
              <a:t>”.</a:t>
            </a:r>
          </a:p>
          <a:p>
            <a:endParaRPr lang="es-ES" sz="2000" dirty="0" smtClean="0"/>
          </a:p>
          <a:p>
            <a:pPr marL="0" indent="0" algn="ctr">
              <a:buNone/>
            </a:pPr>
            <a:r>
              <a:rPr lang="es-ES" sz="2000" dirty="0" smtClean="0"/>
              <a:t>Este mismo poder la “bestia” de </a:t>
            </a:r>
            <a:r>
              <a:rPr lang="es-ES" sz="2000" dirty="0" smtClean="0">
                <a:solidFill>
                  <a:srgbClr val="FF0000"/>
                </a:solidFill>
              </a:rPr>
              <a:t>Apoc.13:1</a:t>
            </a:r>
            <a:r>
              <a:rPr lang="es-ES" sz="2000" dirty="0" smtClean="0"/>
              <a:t>: o sea el “cuerno pequeño” de </a:t>
            </a:r>
            <a:r>
              <a:rPr lang="es-ES" sz="2000" dirty="0" smtClean="0">
                <a:solidFill>
                  <a:srgbClr val="FF0000"/>
                </a:solidFill>
              </a:rPr>
              <a:t>Daniel 7: 21</a:t>
            </a:r>
            <a:r>
              <a:rPr lang="es-ES" sz="2000" dirty="0" smtClean="0"/>
              <a:t>, Daniel nos dice que “</a:t>
            </a:r>
            <a:r>
              <a:rPr lang="es-ES" sz="2000" i="1" dirty="0" smtClean="0"/>
              <a:t>Hablará</a:t>
            </a:r>
            <a:r>
              <a:rPr lang="es-ES" sz="2000" dirty="0" smtClean="0"/>
              <a:t> palabras contra el </a:t>
            </a:r>
            <a:r>
              <a:rPr lang="es-ES" sz="2000" b="1" dirty="0" smtClean="0"/>
              <a:t>ALTICIMO</a:t>
            </a:r>
            <a:r>
              <a:rPr lang="es-ES" sz="2000" dirty="0" smtClean="0"/>
              <a:t>, a los santos del Altísimo </a:t>
            </a:r>
            <a:r>
              <a:rPr lang="es-ES" sz="2000" i="1" dirty="0" smtClean="0">
                <a:solidFill>
                  <a:srgbClr val="0070C0"/>
                </a:solidFill>
              </a:rPr>
              <a:t>quebrantará</a:t>
            </a:r>
            <a:r>
              <a:rPr lang="es-ES" sz="2000" dirty="0" smtClean="0"/>
              <a:t>, y </a:t>
            </a:r>
            <a:r>
              <a:rPr lang="es-ES" sz="2000" i="1" dirty="0" smtClean="0">
                <a:solidFill>
                  <a:srgbClr val="0070C0"/>
                </a:solidFill>
              </a:rPr>
              <a:t>tratará</a:t>
            </a:r>
            <a:r>
              <a:rPr lang="es-ES" sz="2000" dirty="0" smtClean="0"/>
              <a:t> de </a:t>
            </a:r>
            <a:r>
              <a:rPr lang="es-ES" sz="2000" b="1" dirty="0" smtClean="0"/>
              <a:t>CAMBIAR LOS TIEMPOS Y LA LEY</a:t>
            </a:r>
            <a:r>
              <a:rPr lang="es-ES" sz="2000" dirty="0" smtClean="0"/>
              <a:t>. Y </a:t>
            </a:r>
            <a:r>
              <a:rPr lang="es-ES" sz="2000" i="1" dirty="0" smtClean="0">
                <a:solidFill>
                  <a:srgbClr val="0070C0"/>
                </a:solidFill>
              </a:rPr>
              <a:t>serán</a:t>
            </a:r>
            <a:r>
              <a:rPr lang="es-ES" sz="2000" dirty="0" smtClean="0"/>
              <a:t> entregados en su mano por un tiempo, dos tiempos y medio tiempo” (1260 AÑOS).     </a:t>
            </a:r>
            <a:endParaRPr lang="es-ES" sz="2000" dirty="0"/>
          </a:p>
        </p:txBody>
      </p:sp>
      <p:pic>
        <p:nvPicPr>
          <p:cNvPr id="1025" name="Picture 1" descr="C:\Users\HUMBERTO\Pictures\INQICICIÒN\0B9IUWCACUPZVACA7BNMLHCAN12567CAMM7PRWCA7J40S0CASMFFUXCALG1BX6CAHH2NC0CA9M74BOCAUOJXF0CATQ5E3LCA46FXX3CA5CN19BCA8GMCXYCAS14Q8GCANEFYFWCANABOZ5CABZH1BB.jpg"/>
          <p:cNvPicPr>
            <a:picLocks noChangeAspect="1" noChangeArrowheads="1"/>
          </p:cNvPicPr>
          <p:nvPr/>
        </p:nvPicPr>
        <p:blipFill>
          <a:blip r:embed="rId3" cstate="print"/>
          <a:srcRect/>
          <a:stretch>
            <a:fillRect/>
          </a:stretch>
        </p:blipFill>
        <p:spPr bwMode="auto">
          <a:xfrm>
            <a:off x="6406406" y="1484784"/>
            <a:ext cx="2150625" cy="2448272"/>
          </a:xfrm>
          <a:prstGeom prst="rect">
            <a:avLst/>
          </a:prstGeom>
          <a:noFill/>
        </p:spPr>
      </p:pic>
      <p:sp>
        <p:nvSpPr>
          <p:cNvPr id="2" name="1 Elipse"/>
          <p:cNvSpPr/>
          <p:nvPr/>
        </p:nvSpPr>
        <p:spPr>
          <a:xfrm>
            <a:off x="539552" y="548680"/>
            <a:ext cx="7987560" cy="792088"/>
          </a:xfrm>
          <a:prstGeom prst="ellipse">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i="1" dirty="0">
                <a:solidFill>
                  <a:srgbClr val="FF0000"/>
                </a:solidFill>
              </a:rPr>
              <a:t>Según la Biblia: ¿QUIÈNES </a:t>
            </a:r>
            <a:r>
              <a:rPr lang="es-ES" b="1" i="1" dirty="0">
                <a:solidFill>
                  <a:srgbClr val="FF0000"/>
                </a:solidFill>
              </a:rPr>
              <a:t>SON LOS SANTOS?</a:t>
            </a:r>
          </a:p>
        </p:txBody>
      </p:sp>
      <p:sp>
        <p:nvSpPr>
          <p:cNvPr id="4" name="3 Rectángulo"/>
          <p:cNvSpPr/>
          <p:nvPr/>
        </p:nvSpPr>
        <p:spPr>
          <a:xfrm>
            <a:off x="479374" y="5589240"/>
            <a:ext cx="8197081" cy="707886"/>
          </a:xfrm>
          <a:prstGeom prst="rect">
            <a:avLst/>
          </a:prstGeom>
          <a:blipFill>
            <a:blip r:embed="rId4"/>
            <a:tile tx="0" ty="0" sx="100000" sy="100000" flip="none" algn="tl"/>
          </a:blipFill>
        </p:spPr>
        <p:txBody>
          <a:bodyPr wrap="square">
            <a:spAutoFit/>
          </a:bodyPr>
          <a:lstStyle/>
          <a:p>
            <a:pPr marL="514350" indent="-514350" algn="ctr"/>
            <a:r>
              <a:rPr lang="es-ES" sz="2000" dirty="0">
                <a:solidFill>
                  <a:prstClr val="black"/>
                </a:solidFill>
              </a:rPr>
              <a:t>Nótese que en todos los aspectos apunta al futuro, “hablará”, “quebrantará”, </a:t>
            </a:r>
            <a:r>
              <a:rPr lang="es-ES" sz="2000" dirty="0">
                <a:solidFill>
                  <a:prstClr val="black"/>
                </a:solidFill>
              </a:rPr>
              <a:t>“pensará” y </a:t>
            </a:r>
            <a:r>
              <a:rPr lang="es-ES" sz="2000" dirty="0">
                <a:solidFill>
                  <a:prstClr val="black"/>
                </a:solidFill>
              </a:rPr>
              <a:t>“serán”. </a:t>
            </a:r>
          </a:p>
        </p:txBody>
      </p:sp>
      <p:sp>
        <p:nvSpPr>
          <p:cNvPr id="5" name="4 Rectángulo"/>
          <p:cNvSpPr/>
          <p:nvPr/>
        </p:nvSpPr>
        <p:spPr>
          <a:xfrm>
            <a:off x="6376487" y="4012332"/>
            <a:ext cx="2150625" cy="1569660"/>
          </a:xfrm>
          <a:prstGeom prst="rect">
            <a:avLst/>
          </a:prstGeom>
        </p:spPr>
        <p:txBody>
          <a:bodyPr wrap="square">
            <a:spAutoFit/>
          </a:bodyPr>
          <a:lstStyle/>
          <a:p>
            <a:pPr algn="ctr"/>
            <a:r>
              <a:rPr lang="es-ES" sz="1600" b="1" dirty="0">
                <a:solidFill>
                  <a:srgbClr val="FF0000"/>
                </a:solidFill>
              </a:rPr>
              <a:t>En la imagen uno de los santos sometido a castigo por guardar el sábado.</a:t>
            </a:r>
          </a:p>
        </p:txBody>
      </p:sp>
    </p:spTree>
    <p:extLst>
      <p:ext uri="{BB962C8B-B14F-4D97-AF65-F5344CB8AC3E}">
        <p14:creationId xmlns:p14="http://schemas.microsoft.com/office/powerpoint/2010/main" val="377202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025"/>
                                        </p:tgtEl>
                                        <p:attrNameLst>
                                          <p:attrName>style.visibility</p:attrName>
                                        </p:attrNameLst>
                                      </p:cBhvr>
                                      <p:to>
                                        <p:strVal val="visible"/>
                                      </p:to>
                                    </p:set>
                                    <p:animEffect transition="in" filter="barn(inVertical)">
                                      <p:cBhvr>
                                        <p:cTn id="15" dur="500"/>
                                        <p:tgtEl>
                                          <p:spTgt spid="1025"/>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3">
                                            <p:bg/>
                                          </p:spTgt>
                                        </p:tgtEl>
                                        <p:attrNameLst>
                                          <p:attrName>style.visibility</p:attrName>
                                        </p:attrNameLst>
                                      </p:cBhvr>
                                      <p:to>
                                        <p:strVal val="visible"/>
                                      </p:to>
                                    </p:set>
                                    <p:animEffect transition="in" filter="wipe(down)">
                                      <p:cBhvr>
                                        <p:cTn id="20" dur="580">
                                          <p:stCondLst>
                                            <p:cond delay="0"/>
                                          </p:stCondLst>
                                        </p:cTn>
                                        <p:tgtEl>
                                          <p:spTgt spid="3">
                                            <p:bg/>
                                          </p:spTgt>
                                        </p:tgtEl>
                                      </p:cBhvr>
                                    </p:animEffect>
                                    <p:anim calcmode="lin" valueType="num">
                                      <p:cBhvr>
                                        <p:cTn id="21"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bg/>
                                          </p:spTgt>
                                        </p:tgtEl>
                                      </p:cBhvr>
                                      <p:to x="100000" y="60000"/>
                                    </p:animScale>
                                    <p:animScale>
                                      <p:cBhvr>
                                        <p:cTn id="27" dur="166" decel="50000">
                                          <p:stCondLst>
                                            <p:cond delay="676"/>
                                          </p:stCondLst>
                                        </p:cTn>
                                        <p:tgtEl>
                                          <p:spTgt spid="3">
                                            <p:bg/>
                                          </p:spTgt>
                                        </p:tgtEl>
                                      </p:cBhvr>
                                      <p:to x="100000" y="100000"/>
                                    </p:animScale>
                                    <p:animScale>
                                      <p:cBhvr>
                                        <p:cTn id="28" dur="26">
                                          <p:stCondLst>
                                            <p:cond delay="1312"/>
                                          </p:stCondLst>
                                        </p:cTn>
                                        <p:tgtEl>
                                          <p:spTgt spid="3">
                                            <p:bg/>
                                          </p:spTgt>
                                        </p:tgtEl>
                                      </p:cBhvr>
                                      <p:to x="100000" y="80000"/>
                                    </p:animScale>
                                    <p:animScale>
                                      <p:cBhvr>
                                        <p:cTn id="29" dur="166" decel="50000">
                                          <p:stCondLst>
                                            <p:cond delay="1338"/>
                                          </p:stCondLst>
                                        </p:cTn>
                                        <p:tgtEl>
                                          <p:spTgt spid="3">
                                            <p:bg/>
                                          </p:spTgt>
                                        </p:tgtEl>
                                      </p:cBhvr>
                                      <p:to x="100000" y="100000"/>
                                    </p:animScale>
                                    <p:animScale>
                                      <p:cBhvr>
                                        <p:cTn id="30" dur="26">
                                          <p:stCondLst>
                                            <p:cond delay="1642"/>
                                          </p:stCondLst>
                                        </p:cTn>
                                        <p:tgtEl>
                                          <p:spTgt spid="3">
                                            <p:bg/>
                                          </p:spTgt>
                                        </p:tgtEl>
                                      </p:cBhvr>
                                      <p:to x="100000" y="90000"/>
                                    </p:animScale>
                                    <p:animScale>
                                      <p:cBhvr>
                                        <p:cTn id="31" dur="166" decel="50000">
                                          <p:stCondLst>
                                            <p:cond delay="1668"/>
                                          </p:stCondLst>
                                        </p:cTn>
                                        <p:tgtEl>
                                          <p:spTgt spid="3">
                                            <p:bg/>
                                          </p:spTgt>
                                        </p:tgtEl>
                                      </p:cBhvr>
                                      <p:to x="100000" y="100000"/>
                                    </p:animScale>
                                    <p:animScale>
                                      <p:cBhvr>
                                        <p:cTn id="32" dur="26">
                                          <p:stCondLst>
                                            <p:cond delay="1808"/>
                                          </p:stCondLst>
                                        </p:cTn>
                                        <p:tgtEl>
                                          <p:spTgt spid="3">
                                            <p:bg/>
                                          </p:spTgt>
                                        </p:tgtEl>
                                      </p:cBhvr>
                                      <p:to x="100000" y="95000"/>
                                    </p:animScale>
                                    <p:animScale>
                                      <p:cBhvr>
                                        <p:cTn id="33" dur="166" decel="50000">
                                          <p:stCondLst>
                                            <p:cond delay="1834"/>
                                          </p:stCondLst>
                                        </p:cTn>
                                        <p:tgtEl>
                                          <p:spTgt spid="3">
                                            <p:bg/>
                                          </p:spTgt>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grpId="0" nodeType="click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wipe(down)">
                                      <p:cBhvr>
                                        <p:cTn id="38" dur="580">
                                          <p:stCondLst>
                                            <p:cond delay="0"/>
                                          </p:stCondLst>
                                        </p:cTn>
                                        <p:tgtEl>
                                          <p:spTgt spid="3">
                                            <p:txEl>
                                              <p:pRg st="0" end="0"/>
                                            </p:txEl>
                                          </p:spTgt>
                                        </p:tgtEl>
                                      </p:cBhvr>
                                    </p:animEffect>
                                    <p:anim calcmode="lin" valueType="num">
                                      <p:cBhvr>
                                        <p:cTn id="3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44" dur="26">
                                          <p:stCondLst>
                                            <p:cond delay="650"/>
                                          </p:stCondLst>
                                        </p:cTn>
                                        <p:tgtEl>
                                          <p:spTgt spid="3">
                                            <p:txEl>
                                              <p:pRg st="0" end="0"/>
                                            </p:txEl>
                                          </p:spTgt>
                                        </p:tgtEl>
                                      </p:cBhvr>
                                      <p:to x="100000" y="60000"/>
                                    </p:animScale>
                                    <p:animScale>
                                      <p:cBhvr>
                                        <p:cTn id="45" dur="166" decel="50000">
                                          <p:stCondLst>
                                            <p:cond delay="676"/>
                                          </p:stCondLst>
                                        </p:cTn>
                                        <p:tgtEl>
                                          <p:spTgt spid="3">
                                            <p:txEl>
                                              <p:pRg st="0" end="0"/>
                                            </p:txEl>
                                          </p:spTgt>
                                        </p:tgtEl>
                                      </p:cBhvr>
                                      <p:to x="100000" y="100000"/>
                                    </p:animScale>
                                    <p:animScale>
                                      <p:cBhvr>
                                        <p:cTn id="46" dur="26">
                                          <p:stCondLst>
                                            <p:cond delay="1312"/>
                                          </p:stCondLst>
                                        </p:cTn>
                                        <p:tgtEl>
                                          <p:spTgt spid="3">
                                            <p:txEl>
                                              <p:pRg st="0" end="0"/>
                                            </p:txEl>
                                          </p:spTgt>
                                        </p:tgtEl>
                                      </p:cBhvr>
                                      <p:to x="100000" y="80000"/>
                                    </p:animScale>
                                    <p:animScale>
                                      <p:cBhvr>
                                        <p:cTn id="47" dur="166" decel="50000">
                                          <p:stCondLst>
                                            <p:cond delay="1338"/>
                                          </p:stCondLst>
                                        </p:cTn>
                                        <p:tgtEl>
                                          <p:spTgt spid="3">
                                            <p:txEl>
                                              <p:pRg st="0" end="0"/>
                                            </p:txEl>
                                          </p:spTgt>
                                        </p:tgtEl>
                                      </p:cBhvr>
                                      <p:to x="100000" y="100000"/>
                                    </p:animScale>
                                    <p:animScale>
                                      <p:cBhvr>
                                        <p:cTn id="48" dur="26">
                                          <p:stCondLst>
                                            <p:cond delay="1642"/>
                                          </p:stCondLst>
                                        </p:cTn>
                                        <p:tgtEl>
                                          <p:spTgt spid="3">
                                            <p:txEl>
                                              <p:pRg st="0" end="0"/>
                                            </p:txEl>
                                          </p:spTgt>
                                        </p:tgtEl>
                                      </p:cBhvr>
                                      <p:to x="100000" y="90000"/>
                                    </p:animScale>
                                    <p:animScale>
                                      <p:cBhvr>
                                        <p:cTn id="49" dur="166" decel="50000">
                                          <p:stCondLst>
                                            <p:cond delay="1668"/>
                                          </p:stCondLst>
                                        </p:cTn>
                                        <p:tgtEl>
                                          <p:spTgt spid="3">
                                            <p:txEl>
                                              <p:pRg st="0" end="0"/>
                                            </p:txEl>
                                          </p:spTgt>
                                        </p:tgtEl>
                                      </p:cBhvr>
                                      <p:to x="100000" y="100000"/>
                                    </p:animScale>
                                    <p:animScale>
                                      <p:cBhvr>
                                        <p:cTn id="50" dur="26">
                                          <p:stCondLst>
                                            <p:cond delay="1808"/>
                                          </p:stCondLst>
                                        </p:cTn>
                                        <p:tgtEl>
                                          <p:spTgt spid="3">
                                            <p:txEl>
                                              <p:pRg st="0" end="0"/>
                                            </p:txEl>
                                          </p:spTgt>
                                        </p:tgtEl>
                                      </p:cBhvr>
                                      <p:to x="100000" y="95000"/>
                                    </p:animScale>
                                    <p:animScale>
                                      <p:cBhvr>
                                        <p:cTn id="51" dur="166" decel="50000">
                                          <p:stCondLst>
                                            <p:cond delay="1834"/>
                                          </p:stCondLst>
                                        </p:cTn>
                                        <p:tgtEl>
                                          <p:spTgt spid="3">
                                            <p:txEl>
                                              <p:pRg st="0" end="0"/>
                                            </p:txEl>
                                          </p:spTgt>
                                        </p:tgtEl>
                                      </p:cBhvr>
                                      <p:to x="100000" y="100000"/>
                                    </p:animScale>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3">
                                            <p:txEl>
                                              <p:pRg st="2" end="2"/>
                                            </p:txEl>
                                          </p:spTgt>
                                        </p:tgtEl>
                                        <p:attrNameLst>
                                          <p:attrName>style.visibility</p:attrName>
                                        </p:attrNameLst>
                                      </p:cBhvr>
                                      <p:to>
                                        <p:strVal val="visible"/>
                                      </p:to>
                                    </p:set>
                                    <p:animEffect transition="in" filter="wipe(down)">
                                      <p:cBhvr>
                                        <p:cTn id="56" dur="580">
                                          <p:stCondLst>
                                            <p:cond delay="0"/>
                                          </p:stCondLst>
                                        </p:cTn>
                                        <p:tgtEl>
                                          <p:spTgt spid="3">
                                            <p:txEl>
                                              <p:pRg st="2" end="2"/>
                                            </p:txEl>
                                          </p:spTgt>
                                        </p:tgtEl>
                                      </p:cBhvr>
                                    </p:animEffect>
                                    <p:anim calcmode="lin" valueType="num">
                                      <p:cBhvr>
                                        <p:cTn id="57"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62" dur="26">
                                          <p:stCondLst>
                                            <p:cond delay="650"/>
                                          </p:stCondLst>
                                        </p:cTn>
                                        <p:tgtEl>
                                          <p:spTgt spid="3">
                                            <p:txEl>
                                              <p:pRg st="2" end="2"/>
                                            </p:txEl>
                                          </p:spTgt>
                                        </p:tgtEl>
                                      </p:cBhvr>
                                      <p:to x="100000" y="60000"/>
                                    </p:animScale>
                                    <p:animScale>
                                      <p:cBhvr>
                                        <p:cTn id="63" dur="166" decel="50000">
                                          <p:stCondLst>
                                            <p:cond delay="676"/>
                                          </p:stCondLst>
                                        </p:cTn>
                                        <p:tgtEl>
                                          <p:spTgt spid="3">
                                            <p:txEl>
                                              <p:pRg st="2" end="2"/>
                                            </p:txEl>
                                          </p:spTgt>
                                        </p:tgtEl>
                                      </p:cBhvr>
                                      <p:to x="100000" y="100000"/>
                                    </p:animScale>
                                    <p:animScale>
                                      <p:cBhvr>
                                        <p:cTn id="64" dur="26">
                                          <p:stCondLst>
                                            <p:cond delay="1312"/>
                                          </p:stCondLst>
                                        </p:cTn>
                                        <p:tgtEl>
                                          <p:spTgt spid="3">
                                            <p:txEl>
                                              <p:pRg st="2" end="2"/>
                                            </p:txEl>
                                          </p:spTgt>
                                        </p:tgtEl>
                                      </p:cBhvr>
                                      <p:to x="100000" y="80000"/>
                                    </p:animScale>
                                    <p:animScale>
                                      <p:cBhvr>
                                        <p:cTn id="65" dur="166" decel="50000">
                                          <p:stCondLst>
                                            <p:cond delay="1338"/>
                                          </p:stCondLst>
                                        </p:cTn>
                                        <p:tgtEl>
                                          <p:spTgt spid="3">
                                            <p:txEl>
                                              <p:pRg st="2" end="2"/>
                                            </p:txEl>
                                          </p:spTgt>
                                        </p:tgtEl>
                                      </p:cBhvr>
                                      <p:to x="100000" y="100000"/>
                                    </p:animScale>
                                    <p:animScale>
                                      <p:cBhvr>
                                        <p:cTn id="66" dur="26">
                                          <p:stCondLst>
                                            <p:cond delay="1642"/>
                                          </p:stCondLst>
                                        </p:cTn>
                                        <p:tgtEl>
                                          <p:spTgt spid="3">
                                            <p:txEl>
                                              <p:pRg st="2" end="2"/>
                                            </p:txEl>
                                          </p:spTgt>
                                        </p:tgtEl>
                                      </p:cBhvr>
                                      <p:to x="100000" y="90000"/>
                                    </p:animScale>
                                    <p:animScale>
                                      <p:cBhvr>
                                        <p:cTn id="67" dur="166" decel="50000">
                                          <p:stCondLst>
                                            <p:cond delay="1668"/>
                                          </p:stCondLst>
                                        </p:cTn>
                                        <p:tgtEl>
                                          <p:spTgt spid="3">
                                            <p:txEl>
                                              <p:pRg st="2" end="2"/>
                                            </p:txEl>
                                          </p:spTgt>
                                        </p:tgtEl>
                                      </p:cBhvr>
                                      <p:to x="100000" y="100000"/>
                                    </p:animScale>
                                    <p:animScale>
                                      <p:cBhvr>
                                        <p:cTn id="68" dur="26">
                                          <p:stCondLst>
                                            <p:cond delay="1808"/>
                                          </p:stCondLst>
                                        </p:cTn>
                                        <p:tgtEl>
                                          <p:spTgt spid="3">
                                            <p:txEl>
                                              <p:pRg st="2" end="2"/>
                                            </p:txEl>
                                          </p:spTgt>
                                        </p:tgtEl>
                                      </p:cBhvr>
                                      <p:to x="100000" y="95000"/>
                                    </p:animScale>
                                    <p:animScale>
                                      <p:cBhvr>
                                        <p:cTn id="69" dur="166" decel="50000">
                                          <p:stCondLst>
                                            <p:cond delay="1834"/>
                                          </p:stCondLst>
                                        </p:cTn>
                                        <p:tgtEl>
                                          <p:spTgt spid="3">
                                            <p:txEl>
                                              <p:pRg st="2" end="2"/>
                                            </p:txEl>
                                          </p:spTgt>
                                        </p:tgtEl>
                                      </p:cBhvr>
                                      <p:to x="100000" y="100000"/>
                                    </p:animScale>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500" fill="hold"/>
                                        <p:tgtEl>
                                          <p:spTgt spid="4"/>
                                        </p:tgtEl>
                                        <p:attrNameLst>
                                          <p:attrName>ppt_w</p:attrName>
                                        </p:attrNameLst>
                                      </p:cBhvr>
                                      <p:tavLst>
                                        <p:tav tm="0">
                                          <p:val>
                                            <p:fltVal val="0"/>
                                          </p:val>
                                        </p:tav>
                                        <p:tav tm="100000">
                                          <p:val>
                                            <p:strVal val="#ppt_w"/>
                                          </p:val>
                                        </p:tav>
                                      </p:tavLst>
                                    </p:anim>
                                    <p:anim calcmode="lin" valueType="num">
                                      <p:cBhvr>
                                        <p:cTn id="75" dur="500" fill="hold"/>
                                        <p:tgtEl>
                                          <p:spTgt spid="4"/>
                                        </p:tgtEl>
                                        <p:attrNameLst>
                                          <p:attrName>ppt_h</p:attrName>
                                        </p:attrNameLst>
                                      </p:cBhvr>
                                      <p:tavLst>
                                        <p:tav tm="0">
                                          <p:val>
                                            <p:fltVal val="0"/>
                                          </p:val>
                                        </p:tav>
                                        <p:tav tm="100000">
                                          <p:val>
                                            <p:strVal val="#ppt_h"/>
                                          </p:val>
                                        </p:tav>
                                      </p:tavLst>
                                    </p:anim>
                                    <p:animEffect transition="in" filter="fade">
                                      <p:cBhvr>
                                        <p:cTn id="76" dur="500"/>
                                        <p:tgtEl>
                                          <p:spTgt spid="4"/>
                                        </p:tgtEl>
                                      </p:cBhvr>
                                    </p:animEffect>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grpId="0" nodeType="click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P spid="4"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HUMBERTO\Pictures\Bíblicas\L122.JPG"/>
          <p:cNvPicPr>
            <a:picLocks noChangeAspect="1" noChangeArrowheads="1"/>
          </p:cNvPicPr>
          <p:nvPr/>
        </p:nvPicPr>
        <p:blipFill>
          <a:blip r:embed="rId2" cstate="print"/>
          <a:srcRect/>
          <a:stretch>
            <a:fillRect/>
          </a:stretch>
        </p:blipFill>
        <p:spPr bwMode="auto">
          <a:xfrm>
            <a:off x="5004048" y="908720"/>
            <a:ext cx="3563888" cy="3091784"/>
          </a:xfrm>
          <a:prstGeom prst="rect">
            <a:avLst/>
          </a:prstGeom>
          <a:noFill/>
        </p:spPr>
      </p:pic>
      <p:sp>
        <p:nvSpPr>
          <p:cNvPr id="5" name="4 Pergamino vertical"/>
          <p:cNvSpPr/>
          <p:nvPr/>
        </p:nvSpPr>
        <p:spPr>
          <a:xfrm>
            <a:off x="395536" y="714356"/>
            <a:ext cx="4464496" cy="5162916"/>
          </a:xfrm>
          <a:prstGeom prst="verticalScroll">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srgbClr val="002060"/>
                </a:solidFill>
              </a:rPr>
              <a:t>Es tal la arrogancia de este poder que levantándose por encima de Dios uso el poder que le dio el “dragón, la serpiente antigua, que se llama diablo y Satanás” </a:t>
            </a:r>
            <a:r>
              <a:rPr lang="es-ES" sz="2000" dirty="0">
                <a:solidFill>
                  <a:srgbClr val="FF0000"/>
                </a:solidFill>
              </a:rPr>
              <a:t>(Apoc.12:9)</a:t>
            </a:r>
            <a:r>
              <a:rPr lang="es-ES" sz="2000" dirty="0">
                <a:solidFill>
                  <a:srgbClr val="002060"/>
                </a:solidFill>
              </a:rPr>
              <a:t>, que trataría de cambiar la Santa Ley de Dios, que el mismo Jesús dijo que no había “venido a abolir” </a:t>
            </a:r>
            <a:r>
              <a:rPr lang="es-ES" sz="2000" dirty="0">
                <a:solidFill>
                  <a:srgbClr val="FF0000"/>
                </a:solidFill>
              </a:rPr>
              <a:t>(Mat.5:17). </a:t>
            </a:r>
          </a:p>
        </p:txBody>
      </p:sp>
      <p:sp>
        <p:nvSpPr>
          <p:cNvPr id="8" name="7 Rectángulo"/>
          <p:cNvSpPr/>
          <p:nvPr/>
        </p:nvSpPr>
        <p:spPr>
          <a:xfrm>
            <a:off x="4572000" y="4175760"/>
            <a:ext cx="3995936" cy="1754326"/>
          </a:xfrm>
          <a:prstGeom prst="rect">
            <a:avLst/>
          </a:prstGeom>
          <a:blipFill>
            <a:blip r:embed="rId3"/>
            <a:tile tx="0" ty="0" sx="100000" sy="100000" flip="none" algn="tl"/>
          </a:blipFill>
        </p:spPr>
        <p:txBody>
          <a:bodyPr wrap="square">
            <a:spAutoFit/>
          </a:bodyPr>
          <a:lstStyle/>
          <a:p>
            <a:pPr algn="ctr"/>
            <a:r>
              <a:rPr lang="es-ES" dirty="0">
                <a:solidFill>
                  <a:prstClr val="black"/>
                </a:solidFill>
              </a:rPr>
              <a:t>Por favor </a:t>
            </a:r>
            <a:r>
              <a:rPr lang="es-ES" dirty="0">
                <a:solidFill>
                  <a:prstClr val="black"/>
                </a:solidFill>
              </a:rPr>
              <a:t>compare </a:t>
            </a:r>
            <a:r>
              <a:rPr lang="es-ES" dirty="0">
                <a:solidFill>
                  <a:prstClr val="black"/>
                </a:solidFill>
              </a:rPr>
              <a:t>los Mandamientos de Dios según </a:t>
            </a:r>
            <a:r>
              <a:rPr lang="es-ES" b="1" dirty="0">
                <a:solidFill>
                  <a:srgbClr val="FF0000"/>
                </a:solidFill>
              </a:rPr>
              <a:t>Éxodo 20:3-17</a:t>
            </a:r>
            <a:r>
              <a:rPr lang="es-ES" dirty="0">
                <a:solidFill>
                  <a:prstClr val="black"/>
                </a:solidFill>
              </a:rPr>
              <a:t>, con los que aparecen en el catecismo de la Iglesia Católica, y se notará el cambio.</a:t>
            </a:r>
          </a:p>
        </p:txBody>
      </p:sp>
    </p:spTree>
    <p:extLst>
      <p:ext uri="{BB962C8B-B14F-4D97-AF65-F5344CB8AC3E}">
        <p14:creationId xmlns:p14="http://schemas.microsoft.com/office/powerpoint/2010/main" val="424145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t1.gstatic.com/images?q=tbn:ZDcB25HMHS7oDM%3Ahttp://ecx.images-amazon.com/images/I/41Eo1tCSqGL._SL500_AA240_.jpg">
            <a:hlinkClick r:id="rId2"/>
          </p:cNvPr>
          <p:cNvPicPr>
            <a:picLocks noChangeAspect="1" noChangeArrowheads="1"/>
          </p:cNvPicPr>
          <p:nvPr/>
        </p:nvPicPr>
        <p:blipFill>
          <a:blip r:embed="rId3" cstate="print"/>
          <a:srcRect/>
          <a:stretch>
            <a:fillRect/>
          </a:stretch>
        </p:blipFill>
        <p:spPr bwMode="auto">
          <a:xfrm>
            <a:off x="6385458" y="620689"/>
            <a:ext cx="2071702" cy="2592287"/>
          </a:xfrm>
          <a:prstGeom prst="rect">
            <a:avLst/>
          </a:prstGeom>
          <a:noFill/>
        </p:spPr>
      </p:pic>
      <p:sp>
        <p:nvSpPr>
          <p:cNvPr id="2" name="1 Rectángulo redondeado"/>
          <p:cNvSpPr/>
          <p:nvPr/>
        </p:nvSpPr>
        <p:spPr>
          <a:xfrm>
            <a:off x="611560" y="620688"/>
            <a:ext cx="5400600" cy="2592288"/>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Aquí incluimos las siguientes palabras de la revista The Catholic Record, publicado en Londres y en Ontario, Canadá, Septiembre </a:t>
            </a:r>
            <a:r>
              <a:rPr lang="es-ES" sz="2400" dirty="0">
                <a:solidFill>
                  <a:srgbClr val="002060"/>
                </a:solidFill>
              </a:rPr>
              <a:t>1.1923</a:t>
            </a:r>
            <a:r>
              <a:rPr lang="es-ES" sz="2400" dirty="0">
                <a:solidFill>
                  <a:srgbClr val="002060"/>
                </a:solidFill>
              </a:rPr>
              <a:t>:</a:t>
            </a:r>
          </a:p>
        </p:txBody>
      </p:sp>
      <p:sp>
        <p:nvSpPr>
          <p:cNvPr id="5" name="4 Rectángulo redondeado"/>
          <p:cNvSpPr/>
          <p:nvPr/>
        </p:nvSpPr>
        <p:spPr>
          <a:xfrm>
            <a:off x="611560" y="3356993"/>
            <a:ext cx="5400600" cy="2376263"/>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"El Domingo es nuestra </a:t>
            </a:r>
            <a:r>
              <a:rPr lang="es-ES" sz="2400" b="1" u="sng" dirty="0">
                <a:solidFill>
                  <a:srgbClr val="002060"/>
                </a:solidFill>
              </a:rPr>
              <a:t>MARCA</a:t>
            </a:r>
            <a:r>
              <a:rPr lang="es-ES" sz="2400" dirty="0">
                <a:solidFill>
                  <a:srgbClr val="002060"/>
                </a:solidFill>
              </a:rPr>
              <a:t> de autoridad. . . la iglesia está por </a:t>
            </a:r>
            <a:r>
              <a:rPr lang="es-ES" sz="2800" b="1" u="sng" dirty="0">
                <a:solidFill>
                  <a:srgbClr val="002060"/>
                </a:solidFill>
              </a:rPr>
              <a:t>encima de la Biblia</a:t>
            </a:r>
            <a:r>
              <a:rPr lang="es-ES" sz="2800" b="1" dirty="0">
                <a:solidFill>
                  <a:srgbClr val="002060"/>
                </a:solidFill>
              </a:rPr>
              <a:t> </a:t>
            </a:r>
            <a:r>
              <a:rPr lang="es-ES" sz="2400" dirty="0">
                <a:solidFill>
                  <a:srgbClr val="002060"/>
                </a:solidFill>
              </a:rPr>
              <a:t>y este cambio de la observancia del Sábado es una prueba de tal hecho".</a:t>
            </a:r>
          </a:p>
        </p:txBody>
      </p:sp>
      <p:pic>
        <p:nvPicPr>
          <p:cNvPr id="7" name="Picture 2" descr="http://t1.gstatic.com/images?q=tbn:ANd9GcTOdRGMCHlGIOOh_b5qoJDxE0iJqrDpsxKvs_Fwt7uUDq_D6_M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5458" y="3356992"/>
            <a:ext cx="2071702" cy="2376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887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2920" y="5157192"/>
            <a:ext cx="8183880" cy="877848"/>
          </a:xfrm>
          <a:solidFill>
            <a:srgbClr val="FFC000"/>
          </a:solidFill>
        </p:spPr>
        <p:txBody>
          <a:bodyPr>
            <a:noAutofit/>
          </a:bodyPr>
          <a:lstStyle/>
          <a:p>
            <a:r>
              <a:rPr lang="es-CO" sz="2400" dirty="0" smtClean="0">
                <a:solidFill>
                  <a:srgbClr val="002060"/>
                </a:solidFill>
              </a:rPr>
              <a:t>La profecía menciona: «</a:t>
            </a:r>
            <a:r>
              <a:rPr lang="es-ES" sz="2400" dirty="0" smtClean="0">
                <a:solidFill>
                  <a:srgbClr val="002060"/>
                </a:solidFill>
              </a:rPr>
              <a:t>por </a:t>
            </a:r>
            <a:r>
              <a:rPr lang="es-ES" sz="2400" dirty="0">
                <a:solidFill>
                  <a:srgbClr val="002060"/>
                </a:solidFill>
              </a:rPr>
              <a:t>un tiempo, dos tiempos y medio </a:t>
            </a:r>
            <a:r>
              <a:rPr lang="es-ES" sz="2400" dirty="0" smtClean="0">
                <a:solidFill>
                  <a:srgbClr val="002060"/>
                </a:solidFill>
              </a:rPr>
              <a:t>tiempo» ¿Qué significa esto?</a:t>
            </a:r>
            <a:endParaRPr lang="es-CO" sz="2400" dirty="0">
              <a:solidFill>
                <a:srgbClr val="002060"/>
              </a:solidFill>
            </a:endParaRPr>
          </a:p>
        </p:txBody>
      </p:sp>
      <p:sp>
        <p:nvSpPr>
          <p:cNvPr id="3" name="2 Marcador de contenido"/>
          <p:cNvSpPr>
            <a:spLocks noGrp="1"/>
          </p:cNvSpPr>
          <p:nvPr>
            <p:ph idx="1"/>
          </p:nvPr>
        </p:nvSpPr>
        <p:spPr>
          <a:blipFill>
            <a:blip r:embed="rId2"/>
            <a:tile tx="0" ty="0" sx="100000" sy="100000" flip="none" algn="tl"/>
          </a:blipFill>
        </p:spPr>
        <p:txBody>
          <a:bodyPr>
            <a:normAutofit fontScale="85000" lnSpcReduction="20000"/>
          </a:bodyPr>
          <a:lstStyle/>
          <a:p>
            <a:pPr marL="0" indent="0" algn="ctr">
              <a:buNone/>
            </a:pPr>
            <a:r>
              <a:rPr lang="es-ES" dirty="0" smtClean="0"/>
              <a:t>En </a:t>
            </a:r>
            <a:r>
              <a:rPr lang="es-ES" dirty="0" smtClean="0">
                <a:solidFill>
                  <a:srgbClr val="FF0000"/>
                </a:solidFill>
              </a:rPr>
              <a:t>Números 14:34</a:t>
            </a:r>
            <a:r>
              <a:rPr lang="es-ES" dirty="0" smtClean="0"/>
              <a:t> Dios dice:”Conforme al número de los </a:t>
            </a:r>
            <a:r>
              <a:rPr lang="es-ES" i="1" u="sng" dirty="0" smtClean="0">
                <a:solidFill>
                  <a:srgbClr val="0070C0"/>
                </a:solidFill>
              </a:rPr>
              <a:t>40 días</a:t>
            </a:r>
            <a:r>
              <a:rPr lang="es-ES" dirty="0" smtClean="0"/>
              <a:t> en que reconocisteis la tierra, llevaréis vuestra culpa durante 40 años; </a:t>
            </a:r>
            <a:r>
              <a:rPr lang="es-ES" i="1" u="sng" dirty="0" smtClean="0">
                <a:solidFill>
                  <a:srgbClr val="0070C0"/>
                </a:solidFill>
              </a:rPr>
              <a:t>un año por cada día”.</a:t>
            </a:r>
          </a:p>
          <a:p>
            <a:pPr algn="ctr"/>
            <a:endParaRPr lang="es-ES" dirty="0" smtClean="0"/>
          </a:p>
          <a:p>
            <a:pPr marL="0" indent="0" algn="ctr">
              <a:buNone/>
            </a:pPr>
            <a:r>
              <a:rPr lang="es-ES" dirty="0" smtClean="0"/>
              <a:t>Entonces el tiempo de </a:t>
            </a:r>
            <a:r>
              <a:rPr lang="es-ES" i="1" dirty="0" smtClean="0">
                <a:solidFill>
                  <a:srgbClr val="0070C0"/>
                </a:solidFill>
              </a:rPr>
              <a:t>1260 días</a:t>
            </a:r>
            <a:r>
              <a:rPr lang="es-ES" dirty="0" smtClean="0"/>
              <a:t> de </a:t>
            </a:r>
            <a:r>
              <a:rPr lang="es-ES" dirty="0" smtClean="0">
                <a:solidFill>
                  <a:srgbClr val="FF0000"/>
                </a:solidFill>
              </a:rPr>
              <a:t>(Apoc.11:2</a:t>
            </a:r>
            <a:r>
              <a:rPr lang="es-ES" dirty="0" smtClean="0"/>
              <a:t> y </a:t>
            </a:r>
            <a:r>
              <a:rPr lang="es-ES" dirty="0" smtClean="0">
                <a:solidFill>
                  <a:srgbClr val="FF0000"/>
                </a:solidFill>
              </a:rPr>
              <a:t>Daniel 7:21</a:t>
            </a:r>
            <a:r>
              <a:rPr lang="es-ES" dirty="0" smtClean="0"/>
              <a:t>) representa </a:t>
            </a:r>
            <a:r>
              <a:rPr lang="es-ES" i="1" dirty="0" smtClean="0">
                <a:solidFill>
                  <a:srgbClr val="0070C0"/>
                </a:solidFill>
              </a:rPr>
              <a:t>1260 años</a:t>
            </a:r>
            <a:r>
              <a:rPr lang="es-ES" dirty="0" smtClean="0"/>
              <a:t> comenzando del </a:t>
            </a:r>
            <a:r>
              <a:rPr lang="es-ES" i="1" dirty="0" smtClean="0">
                <a:solidFill>
                  <a:srgbClr val="0070C0"/>
                </a:solidFill>
              </a:rPr>
              <a:t>538 - 1798</a:t>
            </a:r>
            <a:r>
              <a:rPr lang="es-ES" dirty="0" smtClean="0"/>
              <a:t> en los cuales el “cuerno pequeño”, realizó los cambios predichos en la profecía, que cubre los tres tiempos y medio de </a:t>
            </a:r>
            <a:r>
              <a:rPr lang="es-ES" dirty="0" smtClean="0">
                <a:solidFill>
                  <a:srgbClr val="FF0000"/>
                </a:solidFill>
              </a:rPr>
              <a:t>(Daniel 7:25)</a:t>
            </a:r>
            <a:r>
              <a:rPr lang="es-ES" dirty="0" smtClean="0"/>
              <a:t> o </a:t>
            </a:r>
            <a:r>
              <a:rPr lang="es-ES" i="1" dirty="0" smtClean="0">
                <a:solidFill>
                  <a:srgbClr val="0070C0"/>
                </a:solidFill>
              </a:rPr>
              <a:t>cuarenta y dos meses</a:t>
            </a:r>
            <a:r>
              <a:rPr lang="es-ES" dirty="0" smtClean="0"/>
              <a:t> de </a:t>
            </a:r>
            <a:r>
              <a:rPr lang="es-ES" dirty="0" smtClean="0">
                <a:solidFill>
                  <a:srgbClr val="FF0000"/>
                </a:solidFill>
              </a:rPr>
              <a:t>(Apoc.11:2)</a:t>
            </a:r>
            <a:r>
              <a:rPr lang="es-ES" dirty="0" smtClean="0"/>
              <a:t>, los tres periodos suman el mismo tiempo profético de </a:t>
            </a:r>
            <a:r>
              <a:rPr lang="es-ES" dirty="0" smtClean="0">
                <a:solidFill>
                  <a:srgbClr val="FF0000"/>
                </a:solidFill>
              </a:rPr>
              <a:t>1260 años</a:t>
            </a:r>
            <a:r>
              <a:rPr lang="es-ES" dirty="0" smtClean="0"/>
              <a:t>.</a:t>
            </a:r>
          </a:p>
          <a:p>
            <a:endParaRPr lang="es-ES" dirty="0" smtClean="0"/>
          </a:p>
        </p:txBody>
      </p:sp>
    </p:spTree>
    <p:extLst>
      <p:ext uri="{BB962C8B-B14F-4D97-AF65-F5344CB8AC3E}">
        <p14:creationId xmlns:p14="http://schemas.microsoft.com/office/powerpoint/2010/main" val="1999209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3480" y="1700808"/>
            <a:ext cx="5389770" cy="2808312"/>
          </a:xfrm>
          <a:blipFill>
            <a:blip r:embed="rId2"/>
            <a:tile tx="0" ty="0" sx="100000" sy="100000" flip="none" algn="tl"/>
          </a:blipFill>
        </p:spPr>
        <p:txBody>
          <a:bodyPr>
            <a:normAutofit fontScale="70000" lnSpcReduction="20000"/>
          </a:bodyPr>
          <a:lstStyle/>
          <a:p>
            <a:pPr marL="0" indent="0" algn="ctr">
              <a:buNone/>
            </a:pPr>
            <a:r>
              <a:rPr lang="es-ES" dirty="0" smtClean="0"/>
              <a:t>Durante este periodo reafirmó el cambio del cuarto Mandamiento, séptimo día de la semana, por el primer día de la semana, Domingo </a:t>
            </a:r>
            <a:r>
              <a:rPr lang="es-ES" dirty="0" smtClean="0">
                <a:solidFill>
                  <a:srgbClr val="FF0000"/>
                </a:solidFill>
              </a:rPr>
              <a:t>(Por favor léase Lucas 23:56 al 24:1).</a:t>
            </a:r>
          </a:p>
          <a:p>
            <a:endParaRPr lang="es-ES" dirty="0" smtClean="0"/>
          </a:p>
          <a:p>
            <a:pPr marL="0" indent="0" algn="ctr">
              <a:buNone/>
            </a:pPr>
            <a:r>
              <a:rPr lang="es-ES" dirty="0" smtClean="0"/>
              <a:t>Sacó de la Santa Ley el segundo Mandamiento donde Dios prohíbe la adoración de imágenes.</a:t>
            </a:r>
          </a:p>
          <a:p>
            <a:endParaRPr lang="es-ES" dirty="0" smtClean="0"/>
          </a:p>
          <a:p>
            <a:pPr algn="ctr"/>
            <a:endParaRPr lang="es-ES" dirty="0"/>
          </a:p>
        </p:txBody>
      </p:sp>
      <p:pic>
        <p:nvPicPr>
          <p:cNvPr id="167938" name="Picture 2" descr="C:\Users\HUMBERTO\Pictures\Bíblicas\L122.JPG"/>
          <p:cNvPicPr>
            <a:picLocks noChangeAspect="1" noChangeArrowheads="1"/>
          </p:cNvPicPr>
          <p:nvPr/>
        </p:nvPicPr>
        <p:blipFill>
          <a:blip r:embed="rId3" cstate="print"/>
          <a:srcRect/>
          <a:stretch>
            <a:fillRect/>
          </a:stretch>
        </p:blipFill>
        <p:spPr bwMode="auto">
          <a:xfrm>
            <a:off x="5929322" y="620688"/>
            <a:ext cx="2675126" cy="3888432"/>
          </a:xfrm>
          <a:prstGeom prst="rect">
            <a:avLst/>
          </a:prstGeom>
          <a:noFill/>
        </p:spPr>
      </p:pic>
      <p:sp>
        <p:nvSpPr>
          <p:cNvPr id="4" name="3 Elipse"/>
          <p:cNvSpPr/>
          <p:nvPr/>
        </p:nvSpPr>
        <p:spPr>
          <a:xfrm>
            <a:off x="533480" y="620688"/>
            <a:ext cx="5389770"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i="1" dirty="0">
                <a:solidFill>
                  <a:srgbClr val="002060"/>
                </a:solidFill>
                <a:latin typeface="Arial Narrow" pitchFamily="34" charset="0"/>
              </a:rPr>
              <a:t>¿Qué </a:t>
            </a:r>
            <a:r>
              <a:rPr lang="es-CO" sz="2400" b="1" i="1" dirty="0">
                <a:solidFill>
                  <a:srgbClr val="002060"/>
                </a:solidFill>
                <a:latin typeface="Arial Narrow" pitchFamily="34" charset="0"/>
              </a:rPr>
              <a:t>hizo este poder durante ese periodo?</a:t>
            </a:r>
          </a:p>
        </p:txBody>
      </p:sp>
      <p:sp>
        <p:nvSpPr>
          <p:cNvPr id="5" name="4 Rectángulo"/>
          <p:cNvSpPr/>
          <p:nvPr/>
        </p:nvSpPr>
        <p:spPr>
          <a:xfrm>
            <a:off x="533480" y="4525104"/>
            <a:ext cx="8070968" cy="1323439"/>
          </a:xfrm>
          <a:prstGeom prst="rect">
            <a:avLst/>
          </a:prstGeom>
          <a:blipFill>
            <a:blip r:embed="rId4"/>
            <a:tile tx="0" ty="0" sx="100000" sy="100000" flip="none" algn="tl"/>
          </a:blipFill>
        </p:spPr>
        <p:txBody>
          <a:bodyPr wrap="square">
            <a:spAutoFit/>
          </a:bodyPr>
          <a:lstStyle/>
          <a:p>
            <a:pPr algn="ctr"/>
            <a:r>
              <a:rPr lang="es-ES" sz="2000" dirty="0">
                <a:solidFill>
                  <a:prstClr val="black"/>
                </a:solidFill>
              </a:rPr>
              <a:t>Lógicamente al sacar uno le quedaban nueve mandamientos, y para llenar ese vació los corrió </a:t>
            </a:r>
            <a:r>
              <a:rPr lang="es-ES" sz="2000" dirty="0">
                <a:solidFill>
                  <a:prstClr val="black"/>
                </a:solidFill>
              </a:rPr>
              <a:t>todos, </a:t>
            </a:r>
            <a:r>
              <a:rPr lang="es-ES" sz="2000" dirty="0">
                <a:solidFill>
                  <a:prstClr val="black"/>
                </a:solidFill>
              </a:rPr>
              <a:t>luego para completar los diez, dividió el decimo en dos. ¡Que astucia! ¿No le parece?</a:t>
            </a:r>
          </a:p>
        </p:txBody>
      </p:sp>
    </p:spTree>
    <p:extLst>
      <p:ext uri="{BB962C8B-B14F-4D97-AF65-F5344CB8AC3E}">
        <p14:creationId xmlns:p14="http://schemas.microsoft.com/office/powerpoint/2010/main" val="2669167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167938"/>
                                        </p:tgtEl>
                                        <p:attrNameLst>
                                          <p:attrName>style.visibility</p:attrName>
                                        </p:attrNameLst>
                                      </p:cBhvr>
                                      <p:to>
                                        <p:strVal val="visible"/>
                                      </p:to>
                                    </p:set>
                                    <p:anim calcmode="lin" valueType="num">
                                      <p:cBhvr>
                                        <p:cTn id="25" dur="1000" fill="hold"/>
                                        <p:tgtEl>
                                          <p:spTgt spid="167938"/>
                                        </p:tgtEl>
                                        <p:attrNameLst>
                                          <p:attrName>ppt_w</p:attrName>
                                        </p:attrNameLst>
                                      </p:cBhvr>
                                      <p:tavLst>
                                        <p:tav tm="0">
                                          <p:val>
                                            <p:fltVal val="0"/>
                                          </p:val>
                                        </p:tav>
                                        <p:tav tm="100000">
                                          <p:val>
                                            <p:strVal val="#ppt_w"/>
                                          </p:val>
                                        </p:tav>
                                      </p:tavLst>
                                    </p:anim>
                                    <p:anim calcmode="lin" valueType="num">
                                      <p:cBhvr>
                                        <p:cTn id="26" dur="1000" fill="hold"/>
                                        <p:tgtEl>
                                          <p:spTgt spid="167938"/>
                                        </p:tgtEl>
                                        <p:attrNameLst>
                                          <p:attrName>ppt_h</p:attrName>
                                        </p:attrNameLst>
                                      </p:cBhvr>
                                      <p:tavLst>
                                        <p:tav tm="0">
                                          <p:val>
                                            <p:fltVal val="0"/>
                                          </p:val>
                                        </p:tav>
                                        <p:tav tm="100000">
                                          <p:val>
                                            <p:strVal val="#ppt_h"/>
                                          </p:val>
                                        </p:tav>
                                      </p:tavLst>
                                    </p:anim>
                                    <p:anim calcmode="lin" valueType="num">
                                      <p:cBhvr>
                                        <p:cTn id="27" dur="1000" fill="hold"/>
                                        <p:tgtEl>
                                          <p:spTgt spid="167938"/>
                                        </p:tgtEl>
                                        <p:attrNameLst>
                                          <p:attrName>style.rotation</p:attrName>
                                        </p:attrNameLst>
                                      </p:cBhvr>
                                      <p:tavLst>
                                        <p:tav tm="0">
                                          <p:val>
                                            <p:fltVal val="90"/>
                                          </p:val>
                                        </p:tav>
                                        <p:tav tm="100000">
                                          <p:val>
                                            <p:fltVal val="0"/>
                                          </p:val>
                                        </p:tav>
                                      </p:tavLst>
                                    </p:anim>
                                    <p:animEffect transition="in" filter="fade">
                                      <p:cBhvr>
                                        <p:cTn id="28" dur="1000"/>
                                        <p:tgtEl>
                                          <p:spTgt spid="167938"/>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3">
                                            <p:bg/>
                                          </p:spTgt>
                                        </p:tgtEl>
                                        <p:attrNameLst>
                                          <p:attrName>style.visibility</p:attrName>
                                        </p:attrNameLst>
                                      </p:cBhvr>
                                      <p:to>
                                        <p:strVal val="visible"/>
                                      </p:to>
                                    </p:set>
                                    <p:animEffect transition="in" filter="wheel(1)">
                                      <p:cBhvr>
                                        <p:cTn id="33" dur="2000"/>
                                        <p:tgtEl>
                                          <p:spTgt spid="3">
                                            <p:bg/>
                                          </p:spTgt>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grpId="0" nodeType="click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wheel(1)">
                                      <p:cBhvr>
                                        <p:cTn id="38" dur="2000"/>
                                        <p:tgtEl>
                                          <p:spTgt spid="3">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heel(1)">
                                      <p:cBhvr>
                                        <p:cTn id="43" dur="2000"/>
                                        <p:tgtEl>
                                          <p:spTgt spid="3">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randombar(horizontal)">
                                      <p:cBhvr>
                                        <p:cTn id="4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30352"/>
            <a:ext cx="8219256" cy="1386480"/>
          </a:xfrm>
          <a:solidFill>
            <a:schemeClr val="accent1">
              <a:lumMod val="60000"/>
              <a:lumOff val="40000"/>
            </a:schemeClr>
          </a:solidFill>
        </p:spPr>
        <p:txBody>
          <a:bodyPr>
            <a:normAutofit fontScale="92500" lnSpcReduction="10000"/>
          </a:bodyPr>
          <a:lstStyle/>
          <a:p>
            <a:pPr marL="0" indent="0" algn="ctr">
              <a:buNone/>
            </a:pPr>
            <a:r>
              <a:rPr lang="es-CO" sz="2400" dirty="0">
                <a:solidFill>
                  <a:srgbClr val="002060"/>
                </a:solidFill>
              </a:rPr>
              <a:t>Ahora, como los cristianos guardaban el sábado como el día de reposo señalado por Dios desde la creación según </a:t>
            </a:r>
            <a:r>
              <a:rPr lang="es-CO" sz="2400" b="1" dirty="0">
                <a:solidFill>
                  <a:srgbClr val="FF0000"/>
                </a:solidFill>
              </a:rPr>
              <a:t>Gén.2:1-3</a:t>
            </a:r>
            <a:r>
              <a:rPr lang="es-CO" sz="2400" dirty="0">
                <a:solidFill>
                  <a:srgbClr val="002060"/>
                </a:solidFill>
              </a:rPr>
              <a:t>, ¿sabe usted que hizo para obligarlos a obedecer</a:t>
            </a:r>
            <a:r>
              <a:rPr lang="es-CO" sz="2400" dirty="0" smtClean="0">
                <a:solidFill>
                  <a:srgbClr val="002060"/>
                </a:solidFill>
              </a:rPr>
              <a:t>?</a:t>
            </a:r>
            <a:endParaRPr lang="es-ES" dirty="0" smtClean="0"/>
          </a:p>
        </p:txBody>
      </p:sp>
      <p:pic>
        <p:nvPicPr>
          <p:cNvPr id="1026" name="Picture 2" descr="C:\Users\HUMBERTO\Pictures\INQICICIÒN\0EWN8NCALC9DHICAH1XKYMCAVU6P88CA3FI7YHCAC42F4BCAHHACO8CA19A0KSCATPCEN2CAY0YN32CAKAQHXACA66X85SCAB8OYKLCAM9I5QECAO1ER5JCAD4O9ISCA2STWG6CAI3KKGLCADEWQYC.jpg"/>
          <p:cNvPicPr>
            <a:picLocks noChangeAspect="1" noChangeArrowheads="1"/>
          </p:cNvPicPr>
          <p:nvPr/>
        </p:nvPicPr>
        <p:blipFill>
          <a:blip r:embed="rId2" cstate="print"/>
          <a:srcRect/>
          <a:stretch>
            <a:fillRect/>
          </a:stretch>
        </p:blipFill>
        <p:spPr bwMode="auto">
          <a:xfrm>
            <a:off x="6660232" y="3929066"/>
            <a:ext cx="1769420" cy="1714512"/>
          </a:xfrm>
          <a:prstGeom prst="rect">
            <a:avLst/>
          </a:prstGeom>
          <a:noFill/>
        </p:spPr>
      </p:pic>
      <p:pic>
        <p:nvPicPr>
          <p:cNvPr id="1031" name="Picture 7" descr="C:\Users\HUMBERTO\Pictures\INQICICIÒN\68MYQOCA944575CA2V6NGTCAMCJCKHCALRGK31CAXQZF1HCA4SAJ0LCAG8Z9BECAVH08LYCAG7L4T0CAZ3AD5ECATW9NBXCAX79CPCCA2YWF1GCA9915G1CAGF4OBKCAR7LFT2CAREFKCDCA1D8YKP.jpg"/>
          <p:cNvPicPr>
            <a:picLocks noChangeAspect="1" noChangeArrowheads="1"/>
          </p:cNvPicPr>
          <p:nvPr/>
        </p:nvPicPr>
        <p:blipFill>
          <a:blip r:embed="rId3" cstate="print"/>
          <a:srcRect/>
          <a:stretch>
            <a:fillRect/>
          </a:stretch>
        </p:blipFill>
        <p:spPr bwMode="auto">
          <a:xfrm>
            <a:off x="971600" y="3929066"/>
            <a:ext cx="1584176" cy="1714512"/>
          </a:xfrm>
          <a:prstGeom prst="rect">
            <a:avLst/>
          </a:prstGeom>
          <a:noFill/>
        </p:spPr>
      </p:pic>
      <p:sp>
        <p:nvSpPr>
          <p:cNvPr id="2" name="1 Rectángulo"/>
          <p:cNvSpPr/>
          <p:nvPr/>
        </p:nvSpPr>
        <p:spPr>
          <a:xfrm>
            <a:off x="611560" y="2060848"/>
            <a:ext cx="7992888" cy="1477328"/>
          </a:xfrm>
          <a:prstGeom prst="rect">
            <a:avLst/>
          </a:prstGeom>
          <a:blipFill>
            <a:blip r:embed="rId4"/>
            <a:tile tx="0" ty="0" sx="100000" sy="100000" flip="none" algn="tl"/>
          </a:blipFill>
        </p:spPr>
        <p:txBody>
          <a:bodyPr wrap="square">
            <a:spAutoFit/>
          </a:bodyPr>
          <a:lstStyle/>
          <a:p>
            <a:pPr algn="ctr"/>
            <a:r>
              <a:rPr lang="es-ES" dirty="0">
                <a:solidFill>
                  <a:prstClr val="black"/>
                </a:solidFill>
              </a:rPr>
              <a:t>implanto la </a:t>
            </a:r>
            <a:r>
              <a:rPr lang="es-ES" b="1" dirty="0">
                <a:solidFill>
                  <a:prstClr val="black"/>
                </a:solidFill>
              </a:rPr>
              <a:t>SANTA INQUISICIÒN</a:t>
            </a:r>
            <a:r>
              <a:rPr lang="es-ES" dirty="0">
                <a:solidFill>
                  <a:prstClr val="black"/>
                </a:solidFill>
              </a:rPr>
              <a:t> en la cual se utilizaban diferentes métodos de tortura, la cual se aplico a cientos de miles de santos que ofrendaron sus vidas en sacrifico, lo mismo que sucedió con los apóstoles en el primer siglo, y lo mismo que hará cuando se dicte el decreto de muerte predicho en </a:t>
            </a:r>
            <a:r>
              <a:rPr lang="es-ES" b="1" dirty="0">
                <a:solidFill>
                  <a:srgbClr val="FF0000"/>
                </a:solidFill>
              </a:rPr>
              <a:t>Apoc.13:15.</a:t>
            </a:r>
          </a:p>
        </p:txBody>
      </p:sp>
      <p:pic>
        <p:nvPicPr>
          <p:cNvPr id="4" name="Picture 2" descr="http://t3.gstatic.com/images?q=tbn:ANd9GcQZOERg92Wn3u8i0kzS3bN_dvLmwKzR3EJTYx_ci2kYv2JZHqvba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9792" y="3929066"/>
            <a:ext cx="1584176" cy="17145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Rwie08x2BlunC-B7rdJrjmfNTpifMNVv8GlMjmGidpEM5t-JNATsm2VIX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984" y="3929066"/>
            <a:ext cx="1944216" cy="1729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2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31"/>
                                        </p:tgtEl>
                                        <p:attrNameLst>
                                          <p:attrName>style.visibility</p:attrName>
                                        </p:attrNameLst>
                                      </p:cBhvr>
                                      <p:to>
                                        <p:strVal val="visible"/>
                                      </p:to>
                                    </p:set>
                                    <p:animEffect transition="in" filter="wipe(down)">
                                      <p:cBhvr>
                                        <p:cTn id="12" dur="580">
                                          <p:stCondLst>
                                            <p:cond delay="0"/>
                                          </p:stCondLst>
                                        </p:cTn>
                                        <p:tgtEl>
                                          <p:spTgt spid="1031"/>
                                        </p:tgtEl>
                                      </p:cBhvr>
                                    </p:animEffect>
                                    <p:anim calcmode="lin" valueType="num">
                                      <p:cBhvr>
                                        <p:cTn id="13" dur="1822" tmFilter="0,0; 0.14,0.36; 0.43,0.73; 0.71,0.91; 1.0,1.0">
                                          <p:stCondLst>
                                            <p:cond delay="0"/>
                                          </p:stCondLst>
                                        </p:cTn>
                                        <p:tgtEl>
                                          <p:spTgt spid="1031"/>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31"/>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31"/>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31"/>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31"/>
                                        </p:tgtEl>
                                        <p:attrNameLst>
                                          <p:attrName>ppt_y</p:attrName>
                                        </p:attrNameLst>
                                      </p:cBhvr>
                                      <p:tavLst>
                                        <p:tav tm="0" fmla="#ppt_y-sin(pi*$)/81">
                                          <p:val>
                                            <p:fltVal val="0"/>
                                          </p:val>
                                        </p:tav>
                                        <p:tav tm="100000">
                                          <p:val>
                                            <p:fltVal val="1"/>
                                          </p:val>
                                        </p:tav>
                                      </p:tavLst>
                                    </p:anim>
                                    <p:animScale>
                                      <p:cBhvr>
                                        <p:cTn id="18" dur="26">
                                          <p:stCondLst>
                                            <p:cond delay="650"/>
                                          </p:stCondLst>
                                        </p:cTn>
                                        <p:tgtEl>
                                          <p:spTgt spid="1031"/>
                                        </p:tgtEl>
                                      </p:cBhvr>
                                      <p:to x="100000" y="60000"/>
                                    </p:animScale>
                                    <p:animScale>
                                      <p:cBhvr>
                                        <p:cTn id="19" dur="166" decel="50000">
                                          <p:stCondLst>
                                            <p:cond delay="676"/>
                                          </p:stCondLst>
                                        </p:cTn>
                                        <p:tgtEl>
                                          <p:spTgt spid="1031"/>
                                        </p:tgtEl>
                                      </p:cBhvr>
                                      <p:to x="100000" y="100000"/>
                                    </p:animScale>
                                    <p:animScale>
                                      <p:cBhvr>
                                        <p:cTn id="20" dur="26">
                                          <p:stCondLst>
                                            <p:cond delay="1312"/>
                                          </p:stCondLst>
                                        </p:cTn>
                                        <p:tgtEl>
                                          <p:spTgt spid="1031"/>
                                        </p:tgtEl>
                                      </p:cBhvr>
                                      <p:to x="100000" y="80000"/>
                                    </p:animScale>
                                    <p:animScale>
                                      <p:cBhvr>
                                        <p:cTn id="21" dur="166" decel="50000">
                                          <p:stCondLst>
                                            <p:cond delay="1338"/>
                                          </p:stCondLst>
                                        </p:cTn>
                                        <p:tgtEl>
                                          <p:spTgt spid="1031"/>
                                        </p:tgtEl>
                                      </p:cBhvr>
                                      <p:to x="100000" y="100000"/>
                                    </p:animScale>
                                    <p:animScale>
                                      <p:cBhvr>
                                        <p:cTn id="22" dur="26">
                                          <p:stCondLst>
                                            <p:cond delay="1642"/>
                                          </p:stCondLst>
                                        </p:cTn>
                                        <p:tgtEl>
                                          <p:spTgt spid="1031"/>
                                        </p:tgtEl>
                                      </p:cBhvr>
                                      <p:to x="100000" y="90000"/>
                                    </p:animScale>
                                    <p:animScale>
                                      <p:cBhvr>
                                        <p:cTn id="23" dur="166" decel="50000">
                                          <p:stCondLst>
                                            <p:cond delay="1668"/>
                                          </p:stCondLst>
                                        </p:cTn>
                                        <p:tgtEl>
                                          <p:spTgt spid="1031"/>
                                        </p:tgtEl>
                                      </p:cBhvr>
                                      <p:to x="100000" y="100000"/>
                                    </p:animScale>
                                    <p:animScale>
                                      <p:cBhvr>
                                        <p:cTn id="24" dur="26">
                                          <p:stCondLst>
                                            <p:cond delay="1808"/>
                                          </p:stCondLst>
                                        </p:cTn>
                                        <p:tgtEl>
                                          <p:spTgt spid="1031"/>
                                        </p:tgtEl>
                                      </p:cBhvr>
                                      <p:to x="100000" y="95000"/>
                                    </p:animScale>
                                    <p:animScale>
                                      <p:cBhvr>
                                        <p:cTn id="25" dur="166" decel="50000">
                                          <p:stCondLst>
                                            <p:cond delay="1834"/>
                                          </p:stCondLst>
                                        </p:cTn>
                                        <p:tgtEl>
                                          <p:spTgt spid="1031"/>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80">
                                          <p:stCondLst>
                                            <p:cond delay="0"/>
                                          </p:stCondLst>
                                        </p:cTn>
                                        <p:tgtEl>
                                          <p:spTgt spid="4"/>
                                        </p:tgtEl>
                                      </p:cBhvr>
                                    </p:animEffect>
                                    <p:anim calcmode="lin" valueType="num">
                                      <p:cBhvr>
                                        <p:cTn id="3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6" dur="26">
                                          <p:stCondLst>
                                            <p:cond delay="650"/>
                                          </p:stCondLst>
                                        </p:cTn>
                                        <p:tgtEl>
                                          <p:spTgt spid="4"/>
                                        </p:tgtEl>
                                      </p:cBhvr>
                                      <p:to x="100000" y="60000"/>
                                    </p:animScale>
                                    <p:animScale>
                                      <p:cBhvr>
                                        <p:cTn id="37" dur="166" decel="50000">
                                          <p:stCondLst>
                                            <p:cond delay="676"/>
                                          </p:stCondLst>
                                        </p:cTn>
                                        <p:tgtEl>
                                          <p:spTgt spid="4"/>
                                        </p:tgtEl>
                                      </p:cBhvr>
                                      <p:to x="100000" y="100000"/>
                                    </p:animScale>
                                    <p:animScale>
                                      <p:cBhvr>
                                        <p:cTn id="38" dur="26">
                                          <p:stCondLst>
                                            <p:cond delay="1312"/>
                                          </p:stCondLst>
                                        </p:cTn>
                                        <p:tgtEl>
                                          <p:spTgt spid="4"/>
                                        </p:tgtEl>
                                      </p:cBhvr>
                                      <p:to x="100000" y="80000"/>
                                    </p:animScale>
                                    <p:animScale>
                                      <p:cBhvr>
                                        <p:cTn id="39" dur="166" decel="50000">
                                          <p:stCondLst>
                                            <p:cond delay="1338"/>
                                          </p:stCondLst>
                                        </p:cTn>
                                        <p:tgtEl>
                                          <p:spTgt spid="4"/>
                                        </p:tgtEl>
                                      </p:cBhvr>
                                      <p:to x="100000" y="100000"/>
                                    </p:animScale>
                                    <p:animScale>
                                      <p:cBhvr>
                                        <p:cTn id="40" dur="26">
                                          <p:stCondLst>
                                            <p:cond delay="1642"/>
                                          </p:stCondLst>
                                        </p:cTn>
                                        <p:tgtEl>
                                          <p:spTgt spid="4"/>
                                        </p:tgtEl>
                                      </p:cBhvr>
                                      <p:to x="100000" y="90000"/>
                                    </p:animScale>
                                    <p:animScale>
                                      <p:cBhvr>
                                        <p:cTn id="41" dur="166" decel="50000">
                                          <p:stCondLst>
                                            <p:cond delay="1668"/>
                                          </p:stCondLst>
                                        </p:cTn>
                                        <p:tgtEl>
                                          <p:spTgt spid="4"/>
                                        </p:tgtEl>
                                      </p:cBhvr>
                                      <p:to x="100000" y="100000"/>
                                    </p:animScale>
                                    <p:animScale>
                                      <p:cBhvr>
                                        <p:cTn id="42" dur="26">
                                          <p:stCondLst>
                                            <p:cond delay="1808"/>
                                          </p:stCondLst>
                                        </p:cTn>
                                        <p:tgtEl>
                                          <p:spTgt spid="4"/>
                                        </p:tgtEl>
                                      </p:cBhvr>
                                      <p:to x="100000" y="95000"/>
                                    </p:animScale>
                                    <p:animScale>
                                      <p:cBhvr>
                                        <p:cTn id="43" dur="166" decel="50000">
                                          <p:stCondLst>
                                            <p:cond delay="1834"/>
                                          </p:stCondLst>
                                        </p:cTn>
                                        <p:tgtEl>
                                          <p:spTgt spid="4"/>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nodeType="clickEffect">
                                  <p:stCondLst>
                                    <p:cond delay="0"/>
                                  </p:stCondLst>
                                  <p:childTnLst>
                                    <p:set>
                                      <p:cBhvr>
                                        <p:cTn id="47" dur="1" fill="hold">
                                          <p:stCondLst>
                                            <p:cond delay="0"/>
                                          </p:stCondLst>
                                        </p:cTn>
                                        <p:tgtEl>
                                          <p:spTgt spid="1028"/>
                                        </p:tgtEl>
                                        <p:attrNameLst>
                                          <p:attrName>style.visibility</p:attrName>
                                        </p:attrNameLst>
                                      </p:cBhvr>
                                      <p:to>
                                        <p:strVal val="visible"/>
                                      </p:to>
                                    </p:set>
                                    <p:animEffect transition="in" filter="wipe(down)">
                                      <p:cBhvr>
                                        <p:cTn id="48" dur="580">
                                          <p:stCondLst>
                                            <p:cond delay="0"/>
                                          </p:stCondLst>
                                        </p:cTn>
                                        <p:tgtEl>
                                          <p:spTgt spid="1028"/>
                                        </p:tgtEl>
                                      </p:cBhvr>
                                    </p:animEffect>
                                    <p:anim calcmode="lin" valueType="num">
                                      <p:cBhvr>
                                        <p:cTn id="49"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54" dur="26">
                                          <p:stCondLst>
                                            <p:cond delay="650"/>
                                          </p:stCondLst>
                                        </p:cTn>
                                        <p:tgtEl>
                                          <p:spTgt spid="1028"/>
                                        </p:tgtEl>
                                      </p:cBhvr>
                                      <p:to x="100000" y="60000"/>
                                    </p:animScale>
                                    <p:animScale>
                                      <p:cBhvr>
                                        <p:cTn id="55" dur="166" decel="50000">
                                          <p:stCondLst>
                                            <p:cond delay="676"/>
                                          </p:stCondLst>
                                        </p:cTn>
                                        <p:tgtEl>
                                          <p:spTgt spid="1028"/>
                                        </p:tgtEl>
                                      </p:cBhvr>
                                      <p:to x="100000" y="100000"/>
                                    </p:animScale>
                                    <p:animScale>
                                      <p:cBhvr>
                                        <p:cTn id="56" dur="26">
                                          <p:stCondLst>
                                            <p:cond delay="1312"/>
                                          </p:stCondLst>
                                        </p:cTn>
                                        <p:tgtEl>
                                          <p:spTgt spid="1028"/>
                                        </p:tgtEl>
                                      </p:cBhvr>
                                      <p:to x="100000" y="80000"/>
                                    </p:animScale>
                                    <p:animScale>
                                      <p:cBhvr>
                                        <p:cTn id="57" dur="166" decel="50000">
                                          <p:stCondLst>
                                            <p:cond delay="1338"/>
                                          </p:stCondLst>
                                        </p:cTn>
                                        <p:tgtEl>
                                          <p:spTgt spid="1028"/>
                                        </p:tgtEl>
                                      </p:cBhvr>
                                      <p:to x="100000" y="100000"/>
                                    </p:animScale>
                                    <p:animScale>
                                      <p:cBhvr>
                                        <p:cTn id="58" dur="26">
                                          <p:stCondLst>
                                            <p:cond delay="1642"/>
                                          </p:stCondLst>
                                        </p:cTn>
                                        <p:tgtEl>
                                          <p:spTgt spid="1028"/>
                                        </p:tgtEl>
                                      </p:cBhvr>
                                      <p:to x="100000" y="90000"/>
                                    </p:animScale>
                                    <p:animScale>
                                      <p:cBhvr>
                                        <p:cTn id="59" dur="166" decel="50000">
                                          <p:stCondLst>
                                            <p:cond delay="1668"/>
                                          </p:stCondLst>
                                        </p:cTn>
                                        <p:tgtEl>
                                          <p:spTgt spid="1028"/>
                                        </p:tgtEl>
                                      </p:cBhvr>
                                      <p:to x="100000" y="100000"/>
                                    </p:animScale>
                                    <p:animScale>
                                      <p:cBhvr>
                                        <p:cTn id="60" dur="26">
                                          <p:stCondLst>
                                            <p:cond delay="1808"/>
                                          </p:stCondLst>
                                        </p:cTn>
                                        <p:tgtEl>
                                          <p:spTgt spid="1028"/>
                                        </p:tgtEl>
                                      </p:cBhvr>
                                      <p:to x="100000" y="95000"/>
                                    </p:animScale>
                                    <p:animScale>
                                      <p:cBhvr>
                                        <p:cTn id="61" dur="166" decel="50000">
                                          <p:stCondLst>
                                            <p:cond delay="1834"/>
                                          </p:stCondLst>
                                        </p:cTn>
                                        <p:tgtEl>
                                          <p:spTgt spid="1028"/>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26" presetClass="entr" presetSubtype="0" fill="hold" nodeType="clickEffect">
                                  <p:stCondLst>
                                    <p:cond delay="0"/>
                                  </p:stCondLst>
                                  <p:childTnLst>
                                    <p:set>
                                      <p:cBhvr>
                                        <p:cTn id="65" dur="1" fill="hold">
                                          <p:stCondLst>
                                            <p:cond delay="0"/>
                                          </p:stCondLst>
                                        </p:cTn>
                                        <p:tgtEl>
                                          <p:spTgt spid="1026"/>
                                        </p:tgtEl>
                                        <p:attrNameLst>
                                          <p:attrName>style.visibility</p:attrName>
                                        </p:attrNameLst>
                                      </p:cBhvr>
                                      <p:to>
                                        <p:strVal val="visible"/>
                                      </p:to>
                                    </p:set>
                                    <p:animEffect transition="in" filter="wipe(down)">
                                      <p:cBhvr>
                                        <p:cTn id="66" dur="580">
                                          <p:stCondLst>
                                            <p:cond delay="0"/>
                                          </p:stCondLst>
                                        </p:cTn>
                                        <p:tgtEl>
                                          <p:spTgt spid="1026"/>
                                        </p:tgtEl>
                                      </p:cBhvr>
                                    </p:animEffect>
                                    <p:anim calcmode="lin" valueType="num">
                                      <p:cBhvr>
                                        <p:cTn id="67"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72" dur="26">
                                          <p:stCondLst>
                                            <p:cond delay="650"/>
                                          </p:stCondLst>
                                        </p:cTn>
                                        <p:tgtEl>
                                          <p:spTgt spid="1026"/>
                                        </p:tgtEl>
                                      </p:cBhvr>
                                      <p:to x="100000" y="60000"/>
                                    </p:animScale>
                                    <p:animScale>
                                      <p:cBhvr>
                                        <p:cTn id="73" dur="166" decel="50000">
                                          <p:stCondLst>
                                            <p:cond delay="676"/>
                                          </p:stCondLst>
                                        </p:cTn>
                                        <p:tgtEl>
                                          <p:spTgt spid="1026"/>
                                        </p:tgtEl>
                                      </p:cBhvr>
                                      <p:to x="100000" y="100000"/>
                                    </p:animScale>
                                    <p:animScale>
                                      <p:cBhvr>
                                        <p:cTn id="74" dur="26">
                                          <p:stCondLst>
                                            <p:cond delay="1312"/>
                                          </p:stCondLst>
                                        </p:cTn>
                                        <p:tgtEl>
                                          <p:spTgt spid="1026"/>
                                        </p:tgtEl>
                                      </p:cBhvr>
                                      <p:to x="100000" y="80000"/>
                                    </p:animScale>
                                    <p:animScale>
                                      <p:cBhvr>
                                        <p:cTn id="75" dur="166" decel="50000">
                                          <p:stCondLst>
                                            <p:cond delay="1338"/>
                                          </p:stCondLst>
                                        </p:cTn>
                                        <p:tgtEl>
                                          <p:spTgt spid="1026"/>
                                        </p:tgtEl>
                                      </p:cBhvr>
                                      <p:to x="100000" y="100000"/>
                                    </p:animScale>
                                    <p:animScale>
                                      <p:cBhvr>
                                        <p:cTn id="76" dur="26">
                                          <p:stCondLst>
                                            <p:cond delay="1642"/>
                                          </p:stCondLst>
                                        </p:cTn>
                                        <p:tgtEl>
                                          <p:spTgt spid="1026"/>
                                        </p:tgtEl>
                                      </p:cBhvr>
                                      <p:to x="100000" y="90000"/>
                                    </p:animScale>
                                    <p:animScale>
                                      <p:cBhvr>
                                        <p:cTn id="77" dur="166" decel="50000">
                                          <p:stCondLst>
                                            <p:cond delay="1668"/>
                                          </p:stCondLst>
                                        </p:cTn>
                                        <p:tgtEl>
                                          <p:spTgt spid="1026"/>
                                        </p:tgtEl>
                                      </p:cBhvr>
                                      <p:to x="100000" y="100000"/>
                                    </p:animScale>
                                    <p:animScale>
                                      <p:cBhvr>
                                        <p:cTn id="78" dur="26">
                                          <p:stCondLst>
                                            <p:cond delay="1808"/>
                                          </p:stCondLst>
                                        </p:cTn>
                                        <p:tgtEl>
                                          <p:spTgt spid="1026"/>
                                        </p:tgtEl>
                                      </p:cBhvr>
                                      <p:to x="100000" y="95000"/>
                                    </p:animScale>
                                    <p:animScale>
                                      <p:cBhvr>
                                        <p:cTn id="79"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2"/>
          </a:solidFill>
        </p:spPr>
        <p:txBody>
          <a:bodyPr>
            <a:noAutofit/>
          </a:bodyPr>
          <a:lstStyle/>
          <a:p>
            <a:pPr algn="ctr"/>
            <a:r>
              <a:rPr lang="es-ES" sz="2000" dirty="0" smtClean="0">
                <a:solidFill>
                  <a:srgbClr val="FFFF00"/>
                </a:solidFill>
              </a:rPr>
              <a:t>Babilonia, madre de las rameras (Apoc.17:5).</a:t>
            </a:r>
            <a:endParaRPr lang="es-ES" sz="2000" dirty="0">
              <a:solidFill>
                <a:srgbClr val="FFFF00"/>
              </a:solidFill>
            </a:endParaRPr>
          </a:p>
        </p:txBody>
      </p:sp>
      <p:sp>
        <p:nvSpPr>
          <p:cNvPr id="5" name="4 Marcador de texto"/>
          <p:cNvSpPr>
            <a:spLocks noGrp="1"/>
          </p:cNvSpPr>
          <p:nvPr>
            <p:ph type="body" idx="2"/>
          </p:nvPr>
        </p:nvSpPr>
        <p:spPr>
          <a:xfrm>
            <a:off x="5538847" y="1447802"/>
            <a:ext cx="2971800" cy="4410090"/>
          </a:xfrm>
        </p:spPr>
        <p:txBody>
          <a:bodyPr/>
          <a:lstStyle/>
          <a:p>
            <a:r>
              <a:rPr lang="es-ES" dirty="0" smtClean="0"/>
              <a:t>       Iglesia Católica Romana</a:t>
            </a:r>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pPr algn="ctr"/>
            <a:endParaRPr lang="es-ES" dirty="0" smtClean="0"/>
          </a:p>
          <a:p>
            <a:pPr algn="ctr"/>
            <a:r>
              <a:rPr lang="es-ES" dirty="0" smtClean="0"/>
              <a:t>Iglesias protestantes que guardan el domingo ordenado por ella, la madre.</a:t>
            </a:r>
            <a:endParaRPr lang="es-ES" dirty="0"/>
          </a:p>
        </p:txBody>
      </p:sp>
      <p:pic>
        <p:nvPicPr>
          <p:cNvPr id="6" name="Picture 6" descr="http://t1.gstatic.com/images?q=tbn:HchhnF9BKGwKeM:http://www.cuttingedge.org/VaticanObelisk.jpg">
            <a:hlinkClick r:id="rId2"/>
          </p:cNvPr>
          <p:cNvPicPr>
            <a:picLocks noChangeAspect="1" noChangeArrowheads="1"/>
          </p:cNvPicPr>
          <p:nvPr/>
        </p:nvPicPr>
        <p:blipFill>
          <a:blip r:embed="rId3" cstate="print"/>
          <a:srcRect/>
          <a:stretch>
            <a:fillRect/>
          </a:stretch>
        </p:blipFill>
        <p:spPr bwMode="auto">
          <a:xfrm>
            <a:off x="5857884" y="1857364"/>
            <a:ext cx="2571768" cy="1643074"/>
          </a:xfrm>
          <a:prstGeom prst="rect">
            <a:avLst/>
          </a:prstGeom>
          <a:noFill/>
        </p:spPr>
      </p:pic>
      <p:pic>
        <p:nvPicPr>
          <p:cNvPr id="1026" name="Picture 2" descr="C:\Users\HUMBERTO\Pictures\Personas\4RWSZGCA9JFNVYCANXFCYKCAB19QA3CAWL3G8BCAKZ8SF5CAWJ6237CAGPBDU7CARUWNRYCAFJIUVJCAMNFAD4CA77RCX2CAA7X1P9CAWJMB3VCA747X82CAY2T1RBCAWW63BJCAVQ4UNACAO24B84.jpg"/>
          <p:cNvPicPr>
            <a:picLocks noChangeAspect="1" noChangeArrowheads="1"/>
          </p:cNvPicPr>
          <p:nvPr/>
        </p:nvPicPr>
        <p:blipFill>
          <a:blip r:embed="rId4" cstate="print"/>
          <a:srcRect/>
          <a:stretch>
            <a:fillRect/>
          </a:stretch>
        </p:blipFill>
        <p:spPr bwMode="auto">
          <a:xfrm>
            <a:off x="5643570" y="4357694"/>
            <a:ext cx="2857520" cy="1428760"/>
          </a:xfrm>
          <a:prstGeom prst="rect">
            <a:avLst/>
          </a:prstGeom>
          <a:noFill/>
        </p:spPr>
      </p:pic>
      <p:sp>
        <p:nvSpPr>
          <p:cNvPr id="2" name="1 Rectángulo redondeado"/>
          <p:cNvSpPr/>
          <p:nvPr/>
        </p:nvSpPr>
        <p:spPr>
          <a:xfrm>
            <a:off x="611560" y="476672"/>
            <a:ext cx="4824536" cy="5400600"/>
          </a:xfrm>
          <a:prstGeom prst="round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Esta será una guerra religiosa en la cual participarán todos los observadores del domingo que será una inmensa multitud para la cual se están preparando ahora con el llamado “</a:t>
            </a:r>
            <a:r>
              <a:rPr lang="es-ES" sz="2400" b="1" dirty="0">
                <a:solidFill>
                  <a:srgbClr val="002060"/>
                </a:solidFill>
              </a:rPr>
              <a:t>ecumenismo</a:t>
            </a:r>
            <a:r>
              <a:rPr lang="es-ES" sz="2400" dirty="0">
                <a:solidFill>
                  <a:srgbClr val="002060"/>
                </a:solidFill>
              </a:rPr>
              <a:t>”, o unidad religiosa, liderada por el papa, la cual se esta realizando en las entrevistas con todas las religiones incluyendo musulmanes y aún Judíos</a:t>
            </a:r>
            <a:r>
              <a:rPr lang="es-ES" sz="2400" dirty="0">
                <a:solidFill>
                  <a:srgbClr val="002060"/>
                </a:solidFill>
              </a:rPr>
              <a:t>.</a:t>
            </a:r>
            <a:endParaRPr lang="es-ES" sz="2400" dirty="0">
              <a:solidFill>
                <a:srgbClr val="002060"/>
              </a:solidFill>
            </a:endParaRPr>
          </a:p>
        </p:txBody>
      </p:sp>
    </p:spTree>
    <p:extLst>
      <p:ext uri="{BB962C8B-B14F-4D97-AF65-F5344CB8AC3E}">
        <p14:creationId xmlns:p14="http://schemas.microsoft.com/office/powerpoint/2010/main" val="385668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Effect transition="in" filter="wipe(down)">
                                      <p:cBhvr>
                                        <p:cTn id="43" dur="580">
                                          <p:stCondLst>
                                            <p:cond delay="0"/>
                                          </p:stCondLst>
                                        </p:cTn>
                                        <p:tgtEl>
                                          <p:spTgt spid="5">
                                            <p:txEl>
                                              <p:pRg st="0" end="0"/>
                                            </p:txEl>
                                          </p:spTgt>
                                        </p:tgtEl>
                                      </p:cBhvr>
                                    </p:animEffect>
                                    <p:anim calcmode="lin" valueType="num">
                                      <p:cBhvr>
                                        <p:cTn id="44"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xEl>
                                              <p:pRg st="0" end="0"/>
                                            </p:txEl>
                                          </p:spTgt>
                                        </p:tgtEl>
                                      </p:cBhvr>
                                      <p:to x="100000" y="60000"/>
                                    </p:animScale>
                                    <p:animScale>
                                      <p:cBhvr>
                                        <p:cTn id="50" dur="166" decel="50000">
                                          <p:stCondLst>
                                            <p:cond delay="676"/>
                                          </p:stCondLst>
                                        </p:cTn>
                                        <p:tgtEl>
                                          <p:spTgt spid="5">
                                            <p:txEl>
                                              <p:pRg st="0" end="0"/>
                                            </p:txEl>
                                          </p:spTgt>
                                        </p:tgtEl>
                                      </p:cBhvr>
                                      <p:to x="100000" y="100000"/>
                                    </p:animScale>
                                    <p:animScale>
                                      <p:cBhvr>
                                        <p:cTn id="51" dur="26">
                                          <p:stCondLst>
                                            <p:cond delay="1312"/>
                                          </p:stCondLst>
                                        </p:cTn>
                                        <p:tgtEl>
                                          <p:spTgt spid="5">
                                            <p:txEl>
                                              <p:pRg st="0" end="0"/>
                                            </p:txEl>
                                          </p:spTgt>
                                        </p:tgtEl>
                                      </p:cBhvr>
                                      <p:to x="100000" y="80000"/>
                                    </p:animScale>
                                    <p:animScale>
                                      <p:cBhvr>
                                        <p:cTn id="52" dur="166" decel="50000">
                                          <p:stCondLst>
                                            <p:cond delay="1338"/>
                                          </p:stCondLst>
                                        </p:cTn>
                                        <p:tgtEl>
                                          <p:spTgt spid="5">
                                            <p:txEl>
                                              <p:pRg st="0" end="0"/>
                                            </p:txEl>
                                          </p:spTgt>
                                        </p:tgtEl>
                                      </p:cBhvr>
                                      <p:to x="100000" y="100000"/>
                                    </p:animScale>
                                    <p:animScale>
                                      <p:cBhvr>
                                        <p:cTn id="53" dur="26">
                                          <p:stCondLst>
                                            <p:cond delay="1642"/>
                                          </p:stCondLst>
                                        </p:cTn>
                                        <p:tgtEl>
                                          <p:spTgt spid="5">
                                            <p:txEl>
                                              <p:pRg st="0" end="0"/>
                                            </p:txEl>
                                          </p:spTgt>
                                        </p:tgtEl>
                                      </p:cBhvr>
                                      <p:to x="100000" y="90000"/>
                                    </p:animScale>
                                    <p:animScale>
                                      <p:cBhvr>
                                        <p:cTn id="54" dur="166" decel="50000">
                                          <p:stCondLst>
                                            <p:cond delay="1668"/>
                                          </p:stCondLst>
                                        </p:cTn>
                                        <p:tgtEl>
                                          <p:spTgt spid="5">
                                            <p:txEl>
                                              <p:pRg st="0" end="0"/>
                                            </p:txEl>
                                          </p:spTgt>
                                        </p:tgtEl>
                                      </p:cBhvr>
                                      <p:to x="100000" y="100000"/>
                                    </p:animScale>
                                    <p:animScale>
                                      <p:cBhvr>
                                        <p:cTn id="55" dur="26">
                                          <p:stCondLst>
                                            <p:cond delay="1808"/>
                                          </p:stCondLst>
                                        </p:cTn>
                                        <p:tgtEl>
                                          <p:spTgt spid="5">
                                            <p:txEl>
                                              <p:pRg st="0" end="0"/>
                                            </p:txEl>
                                          </p:spTgt>
                                        </p:tgtEl>
                                      </p:cBhvr>
                                      <p:to x="100000" y="95000"/>
                                    </p:animScale>
                                    <p:animScale>
                                      <p:cBhvr>
                                        <p:cTn id="56" dur="166" decel="50000">
                                          <p:stCondLst>
                                            <p:cond delay="1834"/>
                                          </p:stCondLst>
                                        </p:cTn>
                                        <p:tgtEl>
                                          <p:spTgt spid="5">
                                            <p:txEl>
                                              <p:pRg st="0" end="0"/>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1026"/>
                                        </p:tgtEl>
                                        <p:attrNameLst>
                                          <p:attrName>style.visibility</p:attrName>
                                        </p:attrNameLst>
                                      </p:cBhvr>
                                      <p:to>
                                        <p:strVal val="visible"/>
                                      </p:to>
                                    </p:set>
                                    <p:animEffect transition="in" filter="wipe(down)">
                                      <p:cBhvr>
                                        <p:cTn id="61" dur="580">
                                          <p:stCondLst>
                                            <p:cond delay="0"/>
                                          </p:stCondLst>
                                        </p:cTn>
                                        <p:tgtEl>
                                          <p:spTgt spid="1026"/>
                                        </p:tgtEl>
                                      </p:cBhvr>
                                    </p:animEffect>
                                    <p:anim calcmode="lin" valueType="num">
                                      <p:cBhvr>
                                        <p:cTn id="6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67" dur="26">
                                          <p:stCondLst>
                                            <p:cond delay="650"/>
                                          </p:stCondLst>
                                        </p:cTn>
                                        <p:tgtEl>
                                          <p:spTgt spid="1026"/>
                                        </p:tgtEl>
                                      </p:cBhvr>
                                      <p:to x="100000" y="60000"/>
                                    </p:animScale>
                                    <p:animScale>
                                      <p:cBhvr>
                                        <p:cTn id="68" dur="166" decel="50000">
                                          <p:stCondLst>
                                            <p:cond delay="676"/>
                                          </p:stCondLst>
                                        </p:cTn>
                                        <p:tgtEl>
                                          <p:spTgt spid="1026"/>
                                        </p:tgtEl>
                                      </p:cBhvr>
                                      <p:to x="100000" y="100000"/>
                                    </p:animScale>
                                    <p:animScale>
                                      <p:cBhvr>
                                        <p:cTn id="69" dur="26">
                                          <p:stCondLst>
                                            <p:cond delay="1312"/>
                                          </p:stCondLst>
                                        </p:cTn>
                                        <p:tgtEl>
                                          <p:spTgt spid="1026"/>
                                        </p:tgtEl>
                                      </p:cBhvr>
                                      <p:to x="100000" y="80000"/>
                                    </p:animScale>
                                    <p:animScale>
                                      <p:cBhvr>
                                        <p:cTn id="70" dur="166" decel="50000">
                                          <p:stCondLst>
                                            <p:cond delay="1338"/>
                                          </p:stCondLst>
                                        </p:cTn>
                                        <p:tgtEl>
                                          <p:spTgt spid="1026"/>
                                        </p:tgtEl>
                                      </p:cBhvr>
                                      <p:to x="100000" y="100000"/>
                                    </p:animScale>
                                    <p:animScale>
                                      <p:cBhvr>
                                        <p:cTn id="71" dur="26">
                                          <p:stCondLst>
                                            <p:cond delay="1642"/>
                                          </p:stCondLst>
                                        </p:cTn>
                                        <p:tgtEl>
                                          <p:spTgt spid="1026"/>
                                        </p:tgtEl>
                                      </p:cBhvr>
                                      <p:to x="100000" y="90000"/>
                                    </p:animScale>
                                    <p:animScale>
                                      <p:cBhvr>
                                        <p:cTn id="72" dur="166" decel="50000">
                                          <p:stCondLst>
                                            <p:cond delay="1668"/>
                                          </p:stCondLst>
                                        </p:cTn>
                                        <p:tgtEl>
                                          <p:spTgt spid="1026"/>
                                        </p:tgtEl>
                                      </p:cBhvr>
                                      <p:to x="100000" y="100000"/>
                                    </p:animScale>
                                    <p:animScale>
                                      <p:cBhvr>
                                        <p:cTn id="73" dur="26">
                                          <p:stCondLst>
                                            <p:cond delay="1808"/>
                                          </p:stCondLst>
                                        </p:cTn>
                                        <p:tgtEl>
                                          <p:spTgt spid="1026"/>
                                        </p:tgtEl>
                                      </p:cBhvr>
                                      <p:to x="100000" y="95000"/>
                                    </p:animScale>
                                    <p:animScale>
                                      <p:cBhvr>
                                        <p:cTn id="74" dur="166" decel="50000">
                                          <p:stCondLst>
                                            <p:cond delay="1834"/>
                                          </p:stCondLst>
                                        </p:cTn>
                                        <p:tgtEl>
                                          <p:spTgt spid="1026"/>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5">
                                            <p:txEl>
                                              <p:pRg st="10" end="10"/>
                                            </p:txEl>
                                          </p:spTgt>
                                        </p:tgtEl>
                                        <p:attrNameLst>
                                          <p:attrName>style.visibility</p:attrName>
                                        </p:attrNameLst>
                                      </p:cBhvr>
                                      <p:to>
                                        <p:strVal val="visible"/>
                                      </p:to>
                                    </p:set>
                                    <p:animEffect transition="in" filter="wipe(down)">
                                      <p:cBhvr>
                                        <p:cTn id="79" dur="580">
                                          <p:stCondLst>
                                            <p:cond delay="0"/>
                                          </p:stCondLst>
                                        </p:cTn>
                                        <p:tgtEl>
                                          <p:spTgt spid="5">
                                            <p:txEl>
                                              <p:pRg st="10" end="10"/>
                                            </p:txEl>
                                          </p:spTgt>
                                        </p:tgtEl>
                                      </p:cBhvr>
                                    </p:animEffect>
                                    <p:anim calcmode="lin" valueType="num">
                                      <p:cBhvr>
                                        <p:cTn id="80" dur="1822" tmFilter="0,0; 0.14,0.36; 0.43,0.73; 0.71,0.91; 1.0,1.0">
                                          <p:stCondLst>
                                            <p:cond delay="0"/>
                                          </p:stCondLst>
                                        </p:cTn>
                                        <p:tgtEl>
                                          <p:spTgt spid="5">
                                            <p:txEl>
                                              <p:pRg st="10" end="10"/>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5">
                                            <p:txEl>
                                              <p:pRg st="10" end="10"/>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5">
                                            <p:txEl>
                                              <p:pRg st="10" end="10"/>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5">
                                            <p:txEl>
                                              <p:pRg st="10" end="10"/>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5">
                                            <p:txEl>
                                              <p:pRg st="10" end="10"/>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5">
                                            <p:txEl>
                                              <p:pRg st="10" end="10"/>
                                            </p:txEl>
                                          </p:spTgt>
                                        </p:tgtEl>
                                      </p:cBhvr>
                                      <p:to x="100000" y="60000"/>
                                    </p:animScale>
                                    <p:animScale>
                                      <p:cBhvr>
                                        <p:cTn id="86" dur="166" decel="50000">
                                          <p:stCondLst>
                                            <p:cond delay="676"/>
                                          </p:stCondLst>
                                        </p:cTn>
                                        <p:tgtEl>
                                          <p:spTgt spid="5">
                                            <p:txEl>
                                              <p:pRg st="10" end="10"/>
                                            </p:txEl>
                                          </p:spTgt>
                                        </p:tgtEl>
                                      </p:cBhvr>
                                      <p:to x="100000" y="100000"/>
                                    </p:animScale>
                                    <p:animScale>
                                      <p:cBhvr>
                                        <p:cTn id="87" dur="26">
                                          <p:stCondLst>
                                            <p:cond delay="1312"/>
                                          </p:stCondLst>
                                        </p:cTn>
                                        <p:tgtEl>
                                          <p:spTgt spid="5">
                                            <p:txEl>
                                              <p:pRg st="10" end="10"/>
                                            </p:txEl>
                                          </p:spTgt>
                                        </p:tgtEl>
                                      </p:cBhvr>
                                      <p:to x="100000" y="80000"/>
                                    </p:animScale>
                                    <p:animScale>
                                      <p:cBhvr>
                                        <p:cTn id="88" dur="166" decel="50000">
                                          <p:stCondLst>
                                            <p:cond delay="1338"/>
                                          </p:stCondLst>
                                        </p:cTn>
                                        <p:tgtEl>
                                          <p:spTgt spid="5">
                                            <p:txEl>
                                              <p:pRg st="10" end="10"/>
                                            </p:txEl>
                                          </p:spTgt>
                                        </p:tgtEl>
                                      </p:cBhvr>
                                      <p:to x="100000" y="100000"/>
                                    </p:animScale>
                                    <p:animScale>
                                      <p:cBhvr>
                                        <p:cTn id="89" dur="26">
                                          <p:stCondLst>
                                            <p:cond delay="1642"/>
                                          </p:stCondLst>
                                        </p:cTn>
                                        <p:tgtEl>
                                          <p:spTgt spid="5">
                                            <p:txEl>
                                              <p:pRg st="10" end="10"/>
                                            </p:txEl>
                                          </p:spTgt>
                                        </p:tgtEl>
                                      </p:cBhvr>
                                      <p:to x="100000" y="90000"/>
                                    </p:animScale>
                                    <p:animScale>
                                      <p:cBhvr>
                                        <p:cTn id="90" dur="166" decel="50000">
                                          <p:stCondLst>
                                            <p:cond delay="1668"/>
                                          </p:stCondLst>
                                        </p:cTn>
                                        <p:tgtEl>
                                          <p:spTgt spid="5">
                                            <p:txEl>
                                              <p:pRg st="10" end="10"/>
                                            </p:txEl>
                                          </p:spTgt>
                                        </p:tgtEl>
                                      </p:cBhvr>
                                      <p:to x="100000" y="100000"/>
                                    </p:animScale>
                                    <p:animScale>
                                      <p:cBhvr>
                                        <p:cTn id="91" dur="26">
                                          <p:stCondLst>
                                            <p:cond delay="1808"/>
                                          </p:stCondLst>
                                        </p:cTn>
                                        <p:tgtEl>
                                          <p:spTgt spid="5">
                                            <p:txEl>
                                              <p:pRg st="10" end="10"/>
                                            </p:txEl>
                                          </p:spTgt>
                                        </p:tgtEl>
                                      </p:cBhvr>
                                      <p:to x="100000" y="95000"/>
                                    </p:animScale>
                                    <p:animScale>
                                      <p:cBhvr>
                                        <p:cTn id="92" dur="166" decel="50000">
                                          <p:stCondLst>
                                            <p:cond delay="1834"/>
                                          </p:stCondLst>
                                        </p:cTn>
                                        <p:tgtEl>
                                          <p:spTgt spid="5">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HUMBERTO\Pictures\CAÌN Y ABEL\3Z16N8CAYMZ7JWCA97XYT2CAR1S2B2CARFL82QCAT5DJ3YCAUSUZ5KCAE78H7ICAOWTR1ECA5O5O7CCAEKDA6FCA5ECD5MCAYN5WL4CAQ80CF1CAIEHCPICA7VUVWJCA5KKJZICA0Z04RBCA3BB8X9.jpg"/>
          <p:cNvPicPr>
            <a:picLocks noChangeAspect="1" noChangeArrowheads="1"/>
          </p:cNvPicPr>
          <p:nvPr/>
        </p:nvPicPr>
        <p:blipFill>
          <a:blip r:embed="rId2" cstate="print"/>
          <a:srcRect/>
          <a:stretch>
            <a:fillRect/>
          </a:stretch>
        </p:blipFill>
        <p:spPr bwMode="auto">
          <a:xfrm>
            <a:off x="6516216" y="548680"/>
            <a:ext cx="2016224" cy="2523130"/>
          </a:xfrm>
          <a:prstGeom prst="rect">
            <a:avLst/>
          </a:prstGeom>
          <a:noFill/>
        </p:spPr>
      </p:pic>
      <p:pic>
        <p:nvPicPr>
          <p:cNvPr id="2051" name="Picture 3" descr="C:\Users\HUMBERTO\Pictures\IGLESIA ADVENTISTA\A7SAW6CA3Y16F7CA54Y05WCAEIRGYKCA9ATS9WCARR8V80CAMU2UU7CAYVR1YYCA7VMJJNCAM2T7LECA0BCU8SCA8H6NOVCAO65CHBCA0NRYQJCAS74AGPCAZCTFO3CA9Z26W9CAYN45ABCAFAQJK5.jpg"/>
          <p:cNvPicPr>
            <a:picLocks noChangeAspect="1" noChangeArrowheads="1"/>
          </p:cNvPicPr>
          <p:nvPr/>
        </p:nvPicPr>
        <p:blipFill>
          <a:blip r:embed="rId3" cstate="print"/>
          <a:srcRect/>
          <a:stretch>
            <a:fillRect/>
          </a:stretch>
        </p:blipFill>
        <p:spPr bwMode="auto">
          <a:xfrm>
            <a:off x="6516216" y="3212976"/>
            <a:ext cx="2016224" cy="2664296"/>
          </a:xfrm>
          <a:prstGeom prst="rect">
            <a:avLst/>
          </a:prstGeom>
          <a:noFill/>
        </p:spPr>
      </p:pic>
      <p:sp>
        <p:nvSpPr>
          <p:cNvPr id="2" name="1 Rectángulo redondeado"/>
          <p:cNvSpPr/>
          <p:nvPr/>
        </p:nvSpPr>
        <p:spPr>
          <a:xfrm>
            <a:off x="539552" y="548680"/>
            <a:ext cx="5976664" cy="532859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prstClr val="white"/>
                </a:solidFill>
              </a:rPr>
              <a:t>Esta será una guerra entre dos hermanos cristianos simbolizada en el A.T. por Caín, hermano mayor que representa la gran mayoría que desobedece a Dios guardando un día de reposo que la Biblia no autoriza santificar, y Abel, el  hermano menor, que representa al pequeño grupo de creyentes a los cuales el Señor llamó “</a:t>
            </a:r>
            <a:r>
              <a:rPr lang="es-ES" sz="2400" i="1" u="sng" dirty="0">
                <a:solidFill>
                  <a:prstClr val="white"/>
                </a:solidFill>
              </a:rPr>
              <a:t>manada pequeña</a:t>
            </a:r>
            <a:r>
              <a:rPr lang="es-ES" sz="2400" dirty="0">
                <a:solidFill>
                  <a:prstClr val="white"/>
                </a:solidFill>
              </a:rPr>
              <a:t>” </a:t>
            </a:r>
            <a:r>
              <a:rPr lang="es-ES" sz="2400" b="1" dirty="0">
                <a:solidFill>
                  <a:srgbClr val="FFC000"/>
                </a:solidFill>
              </a:rPr>
              <a:t>(Lucas 12:32</a:t>
            </a:r>
            <a:r>
              <a:rPr lang="es-ES" sz="2400" dirty="0">
                <a:solidFill>
                  <a:prstClr val="white"/>
                </a:solidFill>
              </a:rPr>
              <a:t>, y que representa a los que “</a:t>
            </a:r>
            <a:r>
              <a:rPr lang="es-ES" sz="2400" i="1" u="sng" dirty="0">
                <a:solidFill>
                  <a:prstClr val="white"/>
                </a:solidFill>
              </a:rPr>
              <a:t>guardan los Mandamientos de Dios</a:t>
            </a:r>
            <a:r>
              <a:rPr lang="es-ES" sz="2400" dirty="0">
                <a:solidFill>
                  <a:prstClr val="white"/>
                </a:solidFill>
              </a:rPr>
              <a:t>”. </a:t>
            </a:r>
          </a:p>
        </p:txBody>
      </p:sp>
    </p:spTree>
    <p:extLst>
      <p:ext uri="{BB962C8B-B14F-4D97-AF65-F5344CB8AC3E}">
        <p14:creationId xmlns:p14="http://schemas.microsoft.com/office/powerpoint/2010/main" val="392086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circle(in)">
                                      <p:cBhvr>
                                        <p:cTn id="12"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692696"/>
            <a:ext cx="6229320" cy="2448272"/>
          </a:xfrm>
          <a:blipFill>
            <a:blip r:embed="rId2"/>
            <a:tile tx="0" ty="0" sx="100000" sy="100000" flip="none" algn="tl"/>
          </a:blipFill>
        </p:spPr>
        <p:txBody>
          <a:bodyPr>
            <a:normAutofit/>
          </a:bodyPr>
          <a:lstStyle/>
          <a:p>
            <a:pPr marL="0" indent="0" algn="ctr">
              <a:buNone/>
            </a:pPr>
            <a:r>
              <a:rPr lang="es-ES" sz="2400" dirty="0" smtClean="0"/>
              <a:t>Como se ve claramente, la causa de tan grande derramamiento de sangre entre «hermanos» no es otra sino la obediencia a los mandamientos de Dios </a:t>
            </a:r>
            <a:r>
              <a:rPr lang="es-ES" sz="2400" dirty="0" smtClean="0">
                <a:solidFill>
                  <a:srgbClr val="FF0000"/>
                </a:solidFill>
              </a:rPr>
              <a:t>(Apoc.12:17; 14:12), </a:t>
            </a:r>
          </a:p>
        </p:txBody>
      </p:sp>
      <p:pic>
        <p:nvPicPr>
          <p:cNvPr id="99329" name="Picture 1" descr="C:\Users\HUMBERTO\Pictures\ADÀN Y EVAN\DQ18PICASYX3K7CAYWQX4XCAFUSR50CA1OEAMJCAFP3WL7CAZ4795QCAR4945DCARA49WQCADS36GUCAJD6218CALWHTWUCAZ0O7APCA7U0YYECA15JI6TCAXP90VXCA28RNG8CACIJAC0CA7HEK2N.jpg"/>
          <p:cNvPicPr>
            <a:picLocks noChangeAspect="1" noChangeArrowheads="1"/>
          </p:cNvPicPr>
          <p:nvPr/>
        </p:nvPicPr>
        <p:blipFill>
          <a:blip r:embed="rId3" cstate="print"/>
          <a:srcRect/>
          <a:stretch>
            <a:fillRect/>
          </a:stretch>
        </p:blipFill>
        <p:spPr bwMode="auto">
          <a:xfrm>
            <a:off x="395536" y="3284984"/>
            <a:ext cx="2232248" cy="3046988"/>
          </a:xfrm>
          <a:prstGeom prst="rect">
            <a:avLst/>
          </a:prstGeom>
          <a:noFill/>
        </p:spPr>
      </p:pic>
      <p:sp>
        <p:nvSpPr>
          <p:cNvPr id="2" name="1 Rectángulo"/>
          <p:cNvSpPr/>
          <p:nvPr/>
        </p:nvSpPr>
        <p:spPr>
          <a:xfrm>
            <a:off x="2771800" y="3284984"/>
            <a:ext cx="6120680" cy="3046988"/>
          </a:xfrm>
          <a:prstGeom prst="rect">
            <a:avLst/>
          </a:prstGeom>
          <a:blipFill>
            <a:blip r:embed="rId4"/>
            <a:tile tx="0" ty="0" sx="100000" sy="100000" flip="none" algn="tl"/>
          </a:blipFill>
        </p:spPr>
        <p:txBody>
          <a:bodyPr wrap="square">
            <a:spAutoFit/>
          </a:bodyPr>
          <a:lstStyle/>
          <a:p>
            <a:pPr algn="ctr"/>
            <a:r>
              <a:rPr lang="es-ES" sz="2400" dirty="0">
                <a:solidFill>
                  <a:prstClr val="black"/>
                </a:solidFill>
              </a:rPr>
              <a:t>Cuyo </a:t>
            </a:r>
            <a:r>
              <a:rPr lang="es-ES" sz="2400" dirty="0">
                <a:solidFill>
                  <a:prstClr val="black"/>
                </a:solidFill>
              </a:rPr>
              <a:t>comienzo se revela </a:t>
            </a:r>
            <a:r>
              <a:rPr lang="es-ES" sz="2400" dirty="0">
                <a:solidFill>
                  <a:prstClr val="black"/>
                </a:solidFill>
              </a:rPr>
              <a:t>en la tierra en </a:t>
            </a:r>
            <a:r>
              <a:rPr lang="es-ES" sz="2400" dirty="0">
                <a:solidFill>
                  <a:prstClr val="black"/>
                </a:solidFill>
              </a:rPr>
              <a:t>el mismo Edén, en el cual Satanás induce al hombre a desobedecer la orden explicita de </a:t>
            </a:r>
            <a:r>
              <a:rPr lang="es-ES" sz="2400" dirty="0">
                <a:solidFill>
                  <a:prstClr val="black"/>
                </a:solidFill>
              </a:rPr>
              <a:t>Dios: “Pero </a:t>
            </a:r>
            <a:r>
              <a:rPr lang="es-ES" sz="2400" dirty="0">
                <a:solidFill>
                  <a:prstClr val="black"/>
                </a:solidFill>
              </a:rPr>
              <a:t>del árbol del conocimiento del bien y del mal </a:t>
            </a:r>
            <a:r>
              <a:rPr lang="es-ES" sz="2400" b="1" dirty="0">
                <a:solidFill>
                  <a:prstClr val="black"/>
                </a:solidFill>
              </a:rPr>
              <a:t>NO COMERÀS</a:t>
            </a:r>
            <a:r>
              <a:rPr lang="es-ES" sz="2400" dirty="0">
                <a:solidFill>
                  <a:prstClr val="black"/>
                </a:solidFill>
              </a:rPr>
              <a:t>”</a:t>
            </a:r>
          </a:p>
          <a:p>
            <a:pPr algn="ctr"/>
            <a:r>
              <a:rPr lang="es-ES" sz="2400" dirty="0">
                <a:solidFill>
                  <a:prstClr val="black"/>
                </a:solidFill>
              </a:rPr>
              <a:t> </a:t>
            </a:r>
            <a:r>
              <a:rPr lang="es-ES" sz="2400" b="1" dirty="0">
                <a:solidFill>
                  <a:srgbClr val="FF0000"/>
                </a:solidFill>
              </a:rPr>
              <a:t>(Génesis 2:17)</a:t>
            </a:r>
          </a:p>
          <a:p>
            <a:endParaRPr lang="es-ES" sz="2000" dirty="0">
              <a:solidFill>
                <a:prstClr val="black"/>
              </a:solidFill>
            </a:endParaRPr>
          </a:p>
        </p:txBody>
      </p:sp>
      <p:pic>
        <p:nvPicPr>
          <p:cNvPr id="5" name="Picture 2" descr="C:\Users\HUMBERTO\Pictures\Bíblicas\W032.JPG"/>
          <p:cNvPicPr>
            <a:picLocks noChangeAspect="1" noChangeArrowheads="1"/>
          </p:cNvPicPr>
          <p:nvPr/>
        </p:nvPicPr>
        <p:blipFill>
          <a:blip r:embed="rId5" cstate="print"/>
          <a:srcRect/>
          <a:stretch>
            <a:fillRect/>
          </a:stretch>
        </p:blipFill>
        <p:spPr bwMode="auto">
          <a:xfrm>
            <a:off x="6732240" y="692696"/>
            <a:ext cx="2016224" cy="2376264"/>
          </a:xfrm>
          <a:prstGeom prst="rect">
            <a:avLst/>
          </a:prstGeom>
          <a:noFill/>
        </p:spPr>
      </p:pic>
    </p:spTree>
    <p:extLst>
      <p:ext uri="{BB962C8B-B14F-4D97-AF65-F5344CB8AC3E}">
        <p14:creationId xmlns:p14="http://schemas.microsoft.com/office/powerpoint/2010/main" val="308601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9329"/>
                                        </p:tgtEl>
                                        <p:attrNameLst>
                                          <p:attrName>style.visibility</p:attrName>
                                        </p:attrNameLst>
                                      </p:cBhvr>
                                      <p:to>
                                        <p:strVal val="visible"/>
                                      </p:to>
                                    </p:set>
                                    <p:animEffect transition="in" filter="wipe(down)">
                                      <p:cBhvr>
                                        <p:cTn id="7" dur="580">
                                          <p:stCondLst>
                                            <p:cond delay="0"/>
                                          </p:stCondLst>
                                        </p:cTn>
                                        <p:tgtEl>
                                          <p:spTgt spid="99329"/>
                                        </p:tgtEl>
                                      </p:cBhvr>
                                    </p:animEffect>
                                    <p:anim calcmode="lin" valueType="num">
                                      <p:cBhvr>
                                        <p:cTn id="8" dur="1822" tmFilter="0,0; 0.14,0.36; 0.43,0.73; 0.71,0.91; 1.0,1.0">
                                          <p:stCondLst>
                                            <p:cond delay="0"/>
                                          </p:stCondLst>
                                        </p:cTn>
                                        <p:tgtEl>
                                          <p:spTgt spid="9932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932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932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932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9329"/>
                                        </p:tgtEl>
                                        <p:attrNameLst>
                                          <p:attrName>ppt_y</p:attrName>
                                        </p:attrNameLst>
                                      </p:cBhvr>
                                      <p:tavLst>
                                        <p:tav tm="0" fmla="#ppt_y-sin(pi*$)/81">
                                          <p:val>
                                            <p:fltVal val="0"/>
                                          </p:val>
                                        </p:tav>
                                        <p:tav tm="100000">
                                          <p:val>
                                            <p:fltVal val="1"/>
                                          </p:val>
                                        </p:tav>
                                      </p:tavLst>
                                    </p:anim>
                                    <p:animScale>
                                      <p:cBhvr>
                                        <p:cTn id="13" dur="26">
                                          <p:stCondLst>
                                            <p:cond delay="650"/>
                                          </p:stCondLst>
                                        </p:cTn>
                                        <p:tgtEl>
                                          <p:spTgt spid="99329"/>
                                        </p:tgtEl>
                                      </p:cBhvr>
                                      <p:to x="100000" y="60000"/>
                                    </p:animScale>
                                    <p:animScale>
                                      <p:cBhvr>
                                        <p:cTn id="14" dur="166" decel="50000">
                                          <p:stCondLst>
                                            <p:cond delay="676"/>
                                          </p:stCondLst>
                                        </p:cTn>
                                        <p:tgtEl>
                                          <p:spTgt spid="99329"/>
                                        </p:tgtEl>
                                      </p:cBhvr>
                                      <p:to x="100000" y="100000"/>
                                    </p:animScale>
                                    <p:animScale>
                                      <p:cBhvr>
                                        <p:cTn id="15" dur="26">
                                          <p:stCondLst>
                                            <p:cond delay="1312"/>
                                          </p:stCondLst>
                                        </p:cTn>
                                        <p:tgtEl>
                                          <p:spTgt spid="99329"/>
                                        </p:tgtEl>
                                      </p:cBhvr>
                                      <p:to x="100000" y="80000"/>
                                    </p:animScale>
                                    <p:animScale>
                                      <p:cBhvr>
                                        <p:cTn id="16" dur="166" decel="50000">
                                          <p:stCondLst>
                                            <p:cond delay="1338"/>
                                          </p:stCondLst>
                                        </p:cTn>
                                        <p:tgtEl>
                                          <p:spTgt spid="99329"/>
                                        </p:tgtEl>
                                      </p:cBhvr>
                                      <p:to x="100000" y="100000"/>
                                    </p:animScale>
                                    <p:animScale>
                                      <p:cBhvr>
                                        <p:cTn id="17" dur="26">
                                          <p:stCondLst>
                                            <p:cond delay="1642"/>
                                          </p:stCondLst>
                                        </p:cTn>
                                        <p:tgtEl>
                                          <p:spTgt spid="99329"/>
                                        </p:tgtEl>
                                      </p:cBhvr>
                                      <p:to x="100000" y="90000"/>
                                    </p:animScale>
                                    <p:animScale>
                                      <p:cBhvr>
                                        <p:cTn id="18" dur="166" decel="50000">
                                          <p:stCondLst>
                                            <p:cond delay="1668"/>
                                          </p:stCondLst>
                                        </p:cTn>
                                        <p:tgtEl>
                                          <p:spTgt spid="99329"/>
                                        </p:tgtEl>
                                      </p:cBhvr>
                                      <p:to x="100000" y="100000"/>
                                    </p:animScale>
                                    <p:animScale>
                                      <p:cBhvr>
                                        <p:cTn id="19" dur="26">
                                          <p:stCondLst>
                                            <p:cond delay="1808"/>
                                          </p:stCondLst>
                                        </p:cTn>
                                        <p:tgtEl>
                                          <p:spTgt spid="99329"/>
                                        </p:tgtEl>
                                      </p:cBhvr>
                                      <p:to x="100000" y="95000"/>
                                    </p:animScale>
                                    <p:animScale>
                                      <p:cBhvr>
                                        <p:cTn id="20" dur="166" decel="50000">
                                          <p:stCondLst>
                                            <p:cond delay="1834"/>
                                          </p:stCondLst>
                                        </p:cTn>
                                        <p:tgtEl>
                                          <p:spTgt spid="9932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down)">
                                      <p:cBhvr>
                                        <p:cTn id="25" dur="580">
                                          <p:stCondLst>
                                            <p:cond delay="0"/>
                                          </p:stCondLst>
                                        </p:cTn>
                                        <p:tgtEl>
                                          <p:spTgt spid="2"/>
                                        </p:tgtEl>
                                      </p:cBhvr>
                                    </p:animEffect>
                                    <p:anim calcmode="lin" valueType="num">
                                      <p:cBhvr>
                                        <p:cTn id="2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gtEl>
                                      </p:cBhvr>
                                      <p:to x="100000" y="60000"/>
                                    </p:animScale>
                                    <p:animScale>
                                      <p:cBhvr>
                                        <p:cTn id="32" dur="166" decel="50000">
                                          <p:stCondLst>
                                            <p:cond delay="676"/>
                                          </p:stCondLst>
                                        </p:cTn>
                                        <p:tgtEl>
                                          <p:spTgt spid="2"/>
                                        </p:tgtEl>
                                      </p:cBhvr>
                                      <p:to x="100000" y="100000"/>
                                    </p:animScale>
                                    <p:animScale>
                                      <p:cBhvr>
                                        <p:cTn id="33" dur="26">
                                          <p:stCondLst>
                                            <p:cond delay="1312"/>
                                          </p:stCondLst>
                                        </p:cTn>
                                        <p:tgtEl>
                                          <p:spTgt spid="2"/>
                                        </p:tgtEl>
                                      </p:cBhvr>
                                      <p:to x="100000" y="80000"/>
                                    </p:animScale>
                                    <p:animScale>
                                      <p:cBhvr>
                                        <p:cTn id="34" dur="166" decel="50000">
                                          <p:stCondLst>
                                            <p:cond delay="1338"/>
                                          </p:stCondLst>
                                        </p:cTn>
                                        <p:tgtEl>
                                          <p:spTgt spid="2"/>
                                        </p:tgtEl>
                                      </p:cBhvr>
                                      <p:to x="100000" y="100000"/>
                                    </p:animScale>
                                    <p:animScale>
                                      <p:cBhvr>
                                        <p:cTn id="35" dur="26">
                                          <p:stCondLst>
                                            <p:cond delay="1642"/>
                                          </p:stCondLst>
                                        </p:cTn>
                                        <p:tgtEl>
                                          <p:spTgt spid="2"/>
                                        </p:tgtEl>
                                      </p:cBhvr>
                                      <p:to x="100000" y="90000"/>
                                    </p:animScale>
                                    <p:animScale>
                                      <p:cBhvr>
                                        <p:cTn id="36" dur="166" decel="50000">
                                          <p:stCondLst>
                                            <p:cond delay="1668"/>
                                          </p:stCondLst>
                                        </p:cTn>
                                        <p:tgtEl>
                                          <p:spTgt spid="2"/>
                                        </p:tgtEl>
                                      </p:cBhvr>
                                      <p:to x="100000" y="100000"/>
                                    </p:animScale>
                                    <p:animScale>
                                      <p:cBhvr>
                                        <p:cTn id="37" dur="26">
                                          <p:stCondLst>
                                            <p:cond delay="1808"/>
                                          </p:stCondLst>
                                        </p:cTn>
                                        <p:tgtEl>
                                          <p:spTgt spid="2"/>
                                        </p:tgtEl>
                                      </p:cBhvr>
                                      <p:to x="100000" y="95000"/>
                                    </p:animScale>
                                    <p:animScale>
                                      <p:cBhvr>
                                        <p:cTn id="38"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077192" cy="2970656"/>
          </a:xfrm>
        </p:spPr>
        <p:txBody>
          <a:bodyPr>
            <a:noAutofit/>
          </a:bodyPr>
          <a:lstStyle/>
          <a:p>
            <a:pPr marL="0" indent="0" algn="ctr">
              <a:buNone/>
            </a:pPr>
            <a:r>
              <a:rPr lang="es-ES" sz="2000" dirty="0" smtClean="0"/>
              <a:t>Esta guerra comenzó en el cielo y Satanás la introdujo en la tierra con su presencia, y todo aquel que se situé de su lado odiara a los obedientes hijos de Dios, y este odio ha persistido y persistirá hasta la segunda venida de Cristo, y el principal motivo es la observancia del sábado que el Señor dice que es “</a:t>
            </a:r>
            <a:r>
              <a:rPr lang="es-ES" sz="2000" b="1" dirty="0" smtClean="0"/>
              <a:t>señal entre mí y vosotros</a:t>
            </a:r>
            <a:r>
              <a:rPr lang="es-ES" sz="2000" dirty="0" smtClean="0"/>
              <a:t>” </a:t>
            </a:r>
            <a:r>
              <a:rPr lang="es-ES" sz="2000" b="1" dirty="0" smtClean="0">
                <a:solidFill>
                  <a:srgbClr val="FF0000"/>
                </a:solidFill>
              </a:rPr>
              <a:t>(Léase Ezequiel 20:12,20).</a:t>
            </a:r>
          </a:p>
        </p:txBody>
      </p:sp>
      <p:pic>
        <p:nvPicPr>
          <p:cNvPr id="174082" name="Picture 2" descr="C:\Users\HUMBERTO\Pictures\Bíblicas\L122.JPG"/>
          <p:cNvPicPr>
            <a:picLocks noChangeAspect="1" noChangeArrowheads="1"/>
          </p:cNvPicPr>
          <p:nvPr/>
        </p:nvPicPr>
        <p:blipFill>
          <a:blip r:embed="rId2" cstate="print"/>
          <a:srcRect/>
          <a:stretch>
            <a:fillRect/>
          </a:stretch>
        </p:blipFill>
        <p:spPr bwMode="auto">
          <a:xfrm>
            <a:off x="5580112" y="476672"/>
            <a:ext cx="3055888" cy="3528392"/>
          </a:xfrm>
          <a:prstGeom prst="rect">
            <a:avLst/>
          </a:prstGeom>
          <a:noFill/>
        </p:spPr>
      </p:pic>
      <p:sp>
        <p:nvSpPr>
          <p:cNvPr id="2" name="1 Rectángulo"/>
          <p:cNvSpPr/>
          <p:nvPr/>
        </p:nvSpPr>
        <p:spPr>
          <a:xfrm>
            <a:off x="283072" y="4221088"/>
            <a:ext cx="8537400" cy="1938992"/>
          </a:xfrm>
          <a:prstGeom prst="rect">
            <a:avLst/>
          </a:prstGeom>
          <a:blipFill>
            <a:blip r:embed="rId3"/>
            <a:tile tx="0" ty="0" sx="100000" sy="100000" flip="none" algn="tl"/>
          </a:blipFill>
        </p:spPr>
        <p:txBody>
          <a:bodyPr wrap="square">
            <a:spAutoFit/>
          </a:bodyPr>
          <a:lstStyle/>
          <a:p>
            <a:pPr algn="ctr"/>
            <a:r>
              <a:rPr lang="es-ES" sz="2400" dirty="0">
                <a:solidFill>
                  <a:prstClr val="black"/>
                </a:solidFill>
              </a:rPr>
              <a:t>O</a:t>
            </a:r>
            <a:r>
              <a:rPr lang="es-ES" sz="2400" dirty="0">
                <a:solidFill>
                  <a:prstClr val="black"/>
                </a:solidFill>
              </a:rPr>
              <a:t>dia el sábado porque </a:t>
            </a:r>
            <a:r>
              <a:rPr lang="es-ES" sz="2400" dirty="0">
                <a:solidFill>
                  <a:prstClr val="black"/>
                </a:solidFill>
              </a:rPr>
              <a:t>es el único Mandamiento de los diez que señala a Dios como el Creador de todo cuanto existe, por esa razón Satanás odia ese día que Dios dice en  </a:t>
            </a:r>
            <a:r>
              <a:rPr lang="es-ES" sz="2400" dirty="0">
                <a:solidFill>
                  <a:srgbClr val="FF0000"/>
                </a:solidFill>
              </a:rPr>
              <a:t>(Isaías 58:13)</a:t>
            </a:r>
            <a:r>
              <a:rPr lang="es-ES" sz="2400" dirty="0">
                <a:solidFill>
                  <a:prstClr val="black"/>
                </a:solidFill>
              </a:rPr>
              <a:t>: “</a:t>
            </a:r>
            <a:r>
              <a:rPr lang="es-ES" sz="2400" b="1" i="1" dirty="0">
                <a:solidFill>
                  <a:prstClr val="black"/>
                </a:solidFill>
              </a:rPr>
              <a:t>mi día santo</a:t>
            </a:r>
            <a:r>
              <a:rPr lang="es-ES" sz="2400" dirty="0">
                <a:solidFill>
                  <a:prstClr val="black"/>
                </a:solidFill>
              </a:rPr>
              <a:t>”, y nos dice que lo </a:t>
            </a:r>
            <a:r>
              <a:rPr lang="es-ES" sz="2400" dirty="0">
                <a:solidFill>
                  <a:prstClr val="black"/>
                </a:solidFill>
              </a:rPr>
              <a:t>llamemos: “</a:t>
            </a:r>
            <a:r>
              <a:rPr lang="es-ES" sz="2400" b="1" i="1" dirty="0">
                <a:solidFill>
                  <a:prstClr val="black"/>
                </a:solidFill>
              </a:rPr>
              <a:t>Santo</a:t>
            </a:r>
            <a:r>
              <a:rPr lang="es-ES" sz="2400" b="1" i="1" dirty="0">
                <a:solidFill>
                  <a:prstClr val="black"/>
                </a:solidFill>
              </a:rPr>
              <a:t>, glorioso del Eterno</a:t>
            </a:r>
            <a:r>
              <a:rPr lang="es-ES" sz="2400" dirty="0">
                <a:solidFill>
                  <a:prstClr val="black"/>
                </a:solidFill>
              </a:rPr>
              <a:t>”.</a:t>
            </a:r>
          </a:p>
        </p:txBody>
      </p:sp>
    </p:spTree>
    <p:extLst>
      <p:ext uri="{BB962C8B-B14F-4D97-AF65-F5344CB8AC3E}">
        <p14:creationId xmlns:p14="http://schemas.microsoft.com/office/powerpoint/2010/main" val="360841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74082"/>
                                        </p:tgtEl>
                                        <p:attrNameLst>
                                          <p:attrName>style.visibility</p:attrName>
                                        </p:attrNameLst>
                                      </p:cBhvr>
                                      <p:to>
                                        <p:strVal val="visible"/>
                                      </p:to>
                                    </p:set>
                                    <p:anim calcmode="lin" valueType="num">
                                      <p:cBhvr>
                                        <p:cTn id="7" dur="1000" fill="hold"/>
                                        <p:tgtEl>
                                          <p:spTgt spid="174082"/>
                                        </p:tgtEl>
                                        <p:attrNameLst>
                                          <p:attrName>ppt_w</p:attrName>
                                        </p:attrNameLst>
                                      </p:cBhvr>
                                      <p:tavLst>
                                        <p:tav tm="0">
                                          <p:val>
                                            <p:fltVal val="0"/>
                                          </p:val>
                                        </p:tav>
                                        <p:tav tm="100000">
                                          <p:val>
                                            <p:strVal val="#ppt_w"/>
                                          </p:val>
                                        </p:tav>
                                      </p:tavLst>
                                    </p:anim>
                                    <p:anim calcmode="lin" valueType="num">
                                      <p:cBhvr>
                                        <p:cTn id="8" dur="1000" fill="hold"/>
                                        <p:tgtEl>
                                          <p:spTgt spid="174082"/>
                                        </p:tgtEl>
                                        <p:attrNameLst>
                                          <p:attrName>ppt_h</p:attrName>
                                        </p:attrNameLst>
                                      </p:cBhvr>
                                      <p:tavLst>
                                        <p:tav tm="0">
                                          <p:val>
                                            <p:fltVal val="0"/>
                                          </p:val>
                                        </p:tav>
                                        <p:tav tm="100000">
                                          <p:val>
                                            <p:strVal val="#ppt_h"/>
                                          </p:val>
                                        </p:tav>
                                      </p:tavLst>
                                    </p:anim>
                                    <p:anim calcmode="lin" valueType="num">
                                      <p:cBhvr>
                                        <p:cTn id="9" dur="1000" fill="hold"/>
                                        <p:tgtEl>
                                          <p:spTgt spid="174082"/>
                                        </p:tgtEl>
                                        <p:attrNameLst>
                                          <p:attrName>style.rotation</p:attrName>
                                        </p:attrNameLst>
                                      </p:cBhvr>
                                      <p:tavLst>
                                        <p:tav tm="0">
                                          <p:val>
                                            <p:fltVal val="90"/>
                                          </p:val>
                                        </p:tav>
                                        <p:tav tm="100000">
                                          <p:val>
                                            <p:fltVal val="0"/>
                                          </p:val>
                                        </p:tav>
                                      </p:tavLst>
                                    </p:anim>
                                    <p:animEffect transition="in" filter="fade">
                                      <p:cBhvr>
                                        <p:cTn id="10" dur="1000"/>
                                        <p:tgtEl>
                                          <p:spTgt spid="17408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2.gstatic.com/images?q=tbn:Te1eMCd-wHj12M:http://html.rincondelvago.com/000539410.jpg">
            <a:hlinkClick r:id="rId2"/>
          </p:cNvPr>
          <p:cNvPicPr>
            <a:picLocks noChangeAspect="1" noChangeArrowheads="1"/>
          </p:cNvPicPr>
          <p:nvPr/>
        </p:nvPicPr>
        <p:blipFill>
          <a:blip r:embed="rId3" cstate="print"/>
          <a:srcRect/>
          <a:stretch>
            <a:fillRect/>
          </a:stretch>
        </p:blipFill>
        <p:spPr bwMode="auto">
          <a:xfrm>
            <a:off x="6228184" y="1484784"/>
            <a:ext cx="2563218" cy="3714776"/>
          </a:xfrm>
          <a:prstGeom prst="rect">
            <a:avLst/>
          </a:prstGeom>
          <a:noFill/>
        </p:spPr>
      </p:pic>
      <p:sp>
        <p:nvSpPr>
          <p:cNvPr id="4" name="3 Rectángulo redondeado"/>
          <p:cNvSpPr/>
          <p:nvPr/>
        </p:nvSpPr>
        <p:spPr>
          <a:xfrm>
            <a:off x="539552" y="476672"/>
            <a:ext cx="5688632" cy="532859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prstClr val="white"/>
                </a:solidFill>
              </a:rPr>
              <a:t>Este poder marca como </a:t>
            </a:r>
            <a:r>
              <a:rPr lang="es-ES" sz="2400" b="1" dirty="0">
                <a:solidFill>
                  <a:prstClr val="white"/>
                </a:solidFill>
              </a:rPr>
              <a:t>"herejes</a:t>
            </a:r>
            <a:r>
              <a:rPr lang="es-ES" sz="2400" b="1" dirty="0">
                <a:solidFill>
                  <a:prstClr val="white"/>
                </a:solidFill>
              </a:rPr>
              <a:t>“ </a:t>
            </a:r>
            <a:r>
              <a:rPr lang="es-ES" sz="2400" dirty="0">
                <a:solidFill>
                  <a:prstClr val="white"/>
                </a:solidFill>
              </a:rPr>
              <a:t>a los que </a:t>
            </a:r>
            <a:r>
              <a:rPr lang="es-ES" sz="3200" b="1" dirty="0">
                <a:solidFill>
                  <a:srgbClr val="FFFF00"/>
                </a:solidFill>
              </a:rPr>
              <a:t>guardan los Mandamientos de </a:t>
            </a:r>
            <a:r>
              <a:rPr lang="es-ES" sz="3200" b="1" dirty="0">
                <a:solidFill>
                  <a:srgbClr val="FFFF00"/>
                </a:solidFill>
              </a:rPr>
              <a:t>Dios</a:t>
            </a:r>
            <a:r>
              <a:rPr lang="es-ES" sz="2400" dirty="0">
                <a:solidFill>
                  <a:prstClr val="white"/>
                </a:solidFill>
              </a:rPr>
              <a:t>, los </a:t>
            </a:r>
            <a:r>
              <a:rPr lang="es-ES" sz="2400" dirty="0">
                <a:solidFill>
                  <a:prstClr val="white"/>
                </a:solidFill>
              </a:rPr>
              <a:t>cuales han sido y serán torturados y ultimados por la "madre iglesia" apóstata mediante los oficios de su </a:t>
            </a:r>
            <a:r>
              <a:rPr lang="es-ES" sz="2400" dirty="0">
                <a:solidFill>
                  <a:prstClr val="white"/>
                </a:solidFill>
              </a:rPr>
              <a:t>llamada </a:t>
            </a:r>
            <a:r>
              <a:rPr lang="es-ES" sz="2400" dirty="0">
                <a:solidFill>
                  <a:prstClr val="white"/>
                </a:solidFill>
              </a:rPr>
              <a:t>“Sagrada Congregación de la Romana y Universal </a:t>
            </a:r>
            <a:r>
              <a:rPr lang="es-ES" sz="2400" dirty="0">
                <a:solidFill>
                  <a:srgbClr val="FFC000"/>
                </a:solidFill>
                <a:hlinkClick r:id="rId4" action="ppaction://hlinkfile" tooltip="Inquisición"/>
              </a:rPr>
              <a:t>Inquisición</a:t>
            </a:r>
            <a:r>
              <a:rPr lang="es-ES" sz="2400" dirty="0">
                <a:solidFill>
                  <a:srgbClr val="FFC000"/>
                </a:solidFill>
              </a:rPr>
              <a:t>”</a:t>
            </a:r>
            <a:r>
              <a:rPr lang="es-ES" sz="2400" b="1" dirty="0">
                <a:solidFill>
                  <a:srgbClr val="FFC000"/>
                </a:solidFill>
              </a:rPr>
              <a:t>.</a:t>
            </a:r>
          </a:p>
        </p:txBody>
      </p:sp>
    </p:spTree>
    <p:extLst>
      <p:ext uri="{BB962C8B-B14F-4D97-AF65-F5344CB8AC3E}">
        <p14:creationId xmlns:p14="http://schemas.microsoft.com/office/powerpoint/2010/main" val="30221530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14348" y="548680"/>
            <a:ext cx="4357718" cy="5165766"/>
          </a:xfrm>
          <a:blipFill>
            <a:blip r:embed="rId2"/>
            <a:tile tx="0" ty="0" sx="100000" sy="100000" flip="none" algn="tl"/>
          </a:blipFill>
        </p:spPr>
        <p:txBody>
          <a:bodyPr>
            <a:normAutofit fontScale="77500" lnSpcReduction="20000"/>
          </a:bodyPr>
          <a:lstStyle/>
          <a:p>
            <a:pPr marL="0" indent="0" algn="ctr">
              <a:buNone/>
            </a:pPr>
            <a:r>
              <a:rPr lang="es-ES" dirty="0" smtClean="0"/>
              <a:t>La sucesora actual de la «</a:t>
            </a:r>
            <a:r>
              <a:rPr lang="es-ES" i="1" u="sng" dirty="0" smtClean="0"/>
              <a:t>Sagrada </a:t>
            </a:r>
            <a:r>
              <a:rPr lang="es-ES" i="1" u="sng" dirty="0"/>
              <a:t>Congregación de la Romana y </a:t>
            </a:r>
            <a:r>
              <a:rPr lang="es-ES" i="1" u="sng" dirty="0" smtClean="0"/>
              <a:t>Universal Inquisición</a:t>
            </a:r>
            <a:r>
              <a:rPr lang="es-ES" dirty="0" smtClean="0"/>
              <a:t>»</a:t>
            </a:r>
            <a:r>
              <a:rPr lang="es-ES" dirty="0" smtClean="0">
                <a:solidFill>
                  <a:srgbClr val="FFC000"/>
                </a:solidFill>
              </a:rPr>
              <a:t> </a:t>
            </a:r>
            <a:r>
              <a:rPr lang="es-ES" dirty="0" smtClean="0"/>
              <a:t>es la llamada:</a:t>
            </a:r>
            <a:r>
              <a:rPr lang="es-ES" b="1" dirty="0" smtClean="0"/>
              <a:t> “</a:t>
            </a:r>
            <a:r>
              <a:rPr lang="es-ES" i="1" dirty="0" smtClean="0">
                <a:solidFill>
                  <a:srgbClr val="0070C0"/>
                </a:solidFill>
              </a:rPr>
              <a:t>La Congregación para la Doctrina de la Fe</a:t>
            </a:r>
            <a:r>
              <a:rPr lang="es-ES" b="1" dirty="0" smtClean="0"/>
              <a:t>”,</a:t>
            </a:r>
            <a:r>
              <a:rPr lang="es-ES" dirty="0" smtClean="0"/>
              <a:t> es un órgano colegiado del </a:t>
            </a:r>
            <a:r>
              <a:rPr lang="es-ES" dirty="0" smtClean="0">
                <a:hlinkClick r:id="rId3" action="ppaction://hlinkfile" tooltip="Ciudad del Vaticano"/>
              </a:rPr>
              <a:t>Vaticano</a:t>
            </a:r>
            <a:r>
              <a:rPr lang="es-ES" dirty="0" smtClean="0"/>
              <a:t> cuya función es, custodiar la correcta doctrina católica en la </a:t>
            </a:r>
            <a:r>
              <a:rPr lang="es-ES" dirty="0" smtClean="0">
                <a:hlinkClick r:id="rId4" action="ppaction://hlinkfile" tooltip="Iglesia"/>
              </a:rPr>
              <a:t>Iglesia</a:t>
            </a:r>
            <a:r>
              <a:rPr lang="es-ES" dirty="0" smtClean="0"/>
              <a:t>, está definida según el Artículo 48 de la Constitución Apostólica sobre la </a:t>
            </a:r>
            <a:r>
              <a:rPr lang="es-ES" dirty="0" smtClean="0">
                <a:hlinkClick r:id="rId5" action="ppaction://hlinkfile" tooltip="Curia Romana"/>
              </a:rPr>
              <a:t>Curia Romana</a:t>
            </a:r>
            <a:r>
              <a:rPr lang="es-ES" dirty="0" smtClean="0"/>
              <a:t> </a:t>
            </a:r>
            <a:r>
              <a:rPr lang="es-ES" i="1" dirty="0" smtClean="0"/>
              <a:t>Pastor bonus</a:t>
            </a:r>
            <a:r>
              <a:rPr lang="es-ES" dirty="0" smtClean="0"/>
              <a:t>, promulgada por </a:t>
            </a:r>
            <a:r>
              <a:rPr lang="es-ES" dirty="0" smtClean="0">
                <a:hlinkClick r:id="rId6" action="ppaction://hlinkfile" tooltip="Juan Pablo II"/>
              </a:rPr>
              <a:t>Juan Pablo II</a:t>
            </a:r>
            <a:r>
              <a:rPr lang="es-ES" dirty="0" smtClean="0"/>
              <a:t> el </a:t>
            </a:r>
            <a:r>
              <a:rPr lang="es-ES" dirty="0" smtClean="0">
                <a:hlinkClick r:id="rId7" action="ppaction://hlinkfile" tooltip="28 de junio"/>
              </a:rPr>
              <a:t>28 de junio</a:t>
            </a:r>
            <a:r>
              <a:rPr lang="es-ES" dirty="0" smtClean="0"/>
              <a:t> de </a:t>
            </a:r>
            <a:r>
              <a:rPr lang="es-ES" dirty="0" smtClean="0">
                <a:hlinkClick r:id="rId8" action="ppaction://hlinkfile" tooltip="1988"/>
              </a:rPr>
              <a:t>1988</a:t>
            </a:r>
            <a:r>
              <a:rPr lang="es-ES" dirty="0" smtClean="0"/>
              <a:t>.</a:t>
            </a:r>
          </a:p>
          <a:p>
            <a:endParaRPr lang="es-ES" dirty="0" smtClean="0"/>
          </a:p>
          <a:p>
            <a:endParaRPr lang="es-ES" dirty="0"/>
          </a:p>
        </p:txBody>
      </p:sp>
      <p:pic>
        <p:nvPicPr>
          <p:cNvPr id="1026" name="Picture 2" descr="http://t2.gstatic.com/images?q=tbn:tENOgzFztvx8TM:http://iglesia-catolica.com/image-pope.jpg">
            <a:hlinkClick r:id="rId9"/>
          </p:cNvPr>
          <p:cNvPicPr>
            <a:picLocks noChangeAspect="1" noChangeArrowheads="1"/>
          </p:cNvPicPr>
          <p:nvPr/>
        </p:nvPicPr>
        <p:blipFill>
          <a:blip r:embed="rId10" cstate="print"/>
          <a:srcRect/>
          <a:stretch>
            <a:fillRect/>
          </a:stretch>
        </p:blipFill>
        <p:spPr bwMode="auto">
          <a:xfrm>
            <a:off x="5214942" y="908720"/>
            <a:ext cx="3286148" cy="4320480"/>
          </a:xfrm>
          <a:prstGeom prst="rect">
            <a:avLst/>
          </a:prstGeom>
          <a:noFill/>
        </p:spPr>
      </p:pic>
    </p:spTree>
    <p:extLst>
      <p:ext uri="{BB962C8B-B14F-4D97-AF65-F5344CB8AC3E}">
        <p14:creationId xmlns:p14="http://schemas.microsoft.com/office/powerpoint/2010/main" val="32646531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2"/>
          </p:nvPr>
        </p:nvSpPr>
        <p:spPr>
          <a:xfrm>
            <a:off x="607224" y="571480"/>
            <a:ext cx="5764976" cy="3793624"/>
          </a:xfrm>
          <a:blipFill>
            <a:blip r:embed="rId2"/>
            <a:tile tx="0" ty="0" sx="100000" sy="100000" flip="none" algn="tl"/>
          </a:blipFill>
        </p:spPr>
        <p:txBody>
          <a:bodyPr>
            <a:noAutofit/>
          </a:bodyPr>
          <a:lstStyle/>
          <a:p>
            <a:pPr marL="0" indent="0" algn="ctr">
              <a:buNone/>
            </a:pPr>
            <a:r>
              <a:rPr lang="es-ES" sz="2000" dirty="0" smtClean="0"/>
              <a:t>Cuando se dicte el decreto de muerte predicho en </a:t>
            </a:r>
            <a:r>
              <a:rPr lang="es-ES" sz="2000" dirty="0" smtClean="0">
                <a:solidFill>
                  <a:srgbClr val="FF0000"/>
                </a:solidFill>
              </a:rPr>
              <a:t>(Apoc.14:15-17)</a:t>
            </a:r>
            <a:r>
              <a:rPr lang="es-ES" sz="2000" dirty="0" smtClean="0"/>
              <a:t>, esta será la encargada de aplicar los castigos a los que no quieran participar en esta </a:t>
            </a:r>
            <a:r>
              <a:rPr lang="es-ES" sz="2000" b="1" u="sng" dirty="0" smtClean="0"/>
              <a:t>unidad religiosa</a:t>
            </a:r>
            <a:r>
              <a:rPr lang="es-ES" sz="2000" dirty="0" smtClean="0"/>
              <a:t>, ya que el pueblo de Dios no se unirá puesto que la unidad no será hecha sobre la base de “</a:t>
            </a:r>
            <a:r>
              <a:rPr lang="es-ES" sz="2000" i="1" dirty="0" smtClean="0">
                <a:solidFill>
                  <a:srgbClr val="0070C0"/>
                </a:solidFill>
              </a:rPr>
              <a:t>GUARDAR LOS MANDAMIENTOS DE DIOS</a:t>
            </a:r>
            <a:r>
              <a:rPr lang="es-ES" sz="2000" dirty="0" smtClean="0"/>
              <a:t>”, sino sobre la base de imponer la “</a:t>
            </a:r>
            <a:r>
              <a:rPr lang="es-ES" sz="2000" b="1" u="sng" dirty="0" smtClean="0">
                <a:solidFill>
                  <a:srgbClr val="0070C0"/>
                </a:solidFill>
              </a:rPr>
              <a:t>MARCA DE LA BESTIA</a:t>
            </a:r>
            <a:r>
              <a:rPr lang="es-ES" sz="2000" dirty="0" smtClean="0"/>
              <a:t>”, (la observancia del domingo como día de reposo obligatorio).</a:t>
            </a:r>
            <a:endParaRPr lang="es-ES" sz="1800" dirty="0" smtClean="0"/>
          </a:p>
        </p:txBody>
      </p:sp>
      <p:sp>
        <p:nvSpPr>
          <p:cNvPr id="8" name="7 Marcador de contenido"/>
          <p:cNvSpPr>
            <a:spLocks noGrp="1"/>
          </p:cNvSpPr>
          <p:nvPr>
            <p:ph sz="quarter" idx="4"/>
          </p:nvPr>
        </p:nvSpPr>
        <p:spPr>
          <a:xfrm>
            <a:off x="5429256" y="1447800"/>
            <a:ext cx="3154832" cy="3489960"/>
          </a:xfrm>
        </p:spPr>
        <p:txBody>
          <a:bodyPr/>
          <a:lstStyle/>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a:p>
        </p:txBody>
      </p:sp>
      <p:pic>
        <p:nvPicPr>
          <p:cNvPr id="3073" name="Picture 1" descr="C:\Users\HUMBERTO\Pictures\Bíblicas\J047.JPG"/>
          <p:cNvPicPr>
            <a:picLocks noChangeAspect="1" noChangeArrowheads="1"/>
          </p:cNvPicPr>
          <p:nvPr/>
        </p:nvPicPr>
        <p:blipFill>
          <a:blip r:embed="rId3" cstate="print"/>
          <a:srcRect/>
          <a:stretch>
            <a:fillRect/>
          </a:stretch>
        </p:blipFill>
        <p:spPr bwMode="auto">
          <a:xfrm>
            <a:off x="6372200" y="1052736"/>
            <a:ext cx="2215872" cy="3024336"/>
          </a:xfrm>
          <a:prstGeom prst="rect">
            <a:avLst/>
          </a:prstGeom>
          <a:noFill/>
        </p:spPr>
      </p:pic>
      <p:sp>
        <p:nvSpPr>
          <p:cNvPr id="2" name="1 Rectángulo"/>
          <p:cNvSpPr/>
          <p:nvPr/>
        </p:nvSpPr>
        <p:spPr>
          <a:xfrm>
            <a:off x="595184" y="4509120"/>
            <a:ext cx="7992888" cy="1261884"/>
          </a:xfrm>
          <a:prstGeom prst="rect">
            <a:avLst/>
          </a:prstGeom>
          <a:blipFill>
            <a:blip r:embed="rId2"/>
            <a:tile tx="0" ty="0" sx="100000" sy="100000" flip="none" algn="tl"/>
          </a:blipFill>
        </p:spPr>
        <p:txBody>
          <a:bodyPr wrap="square">
            <a:spAutoFit/>
          </a:bodyPr>
          <a:lstStyle/>
          <a:p>
            <a:pPr algn="ctr"/>
            <a:r>
              <a:rPr lang="es-ES" dirty="0">
                <a:solidFill>
                  <a:prstClr val="black"/>
                </a:solidFill>
              </a:rPr>
              <a:t> </a:t>
            </a:r>
            <a:r>
              <a:rPr lang="es-ES" dirty="0">
                <a:solidFill>
                  <a:prstClr val="black"/>
                </a:solidFill>
              </a:rPr>
              <a:t>Y ordenará </a:t>
            </a:r>
            <a:r>
              <a:rPr lang="es-ES" dirty="0">
                <a:solidFill>
                  <a:prstClr val="black"/>
                </a:solidFill>
              </a:rPr>
              <a:t>“</a:t>
            </a:r>
            <a:r>
              <a:rPr lang="es-ES" b="1" dirty="0">
                <a:solidFill>
                  <a:prstClr val="black"/>
                </a:solidFill>
              </a:rPr>
              <a:t>dar muerte a todo el que no adore a la imagen de la bestia</a:t>
            </a:r>
            <a:r>
              <a:rPr lang="es-ES" dirty="0">
                <a:solidFill>
                  <a:prstClr val="black"/>
                </a:solidFill>
              </a:rPr>
              <a:t>”, lo cual es contrario a la orden de Dios que dice: “</a:t>
            </a:r>
            <a:r>
              <a:rPr lang="es-ES" sz="2000" i="1" dirty="0">
                <a:solidFill>
                  <a:srgbClr val="0070C0"/>
                </a:solidFill>
              </a:rPr>
              <a:t>Adorad al que hizo el cielo y la tierra, el mar y las fuentes de las aguas</a:t>
            </a:r>
            <a:r>
              <a:rPr lang="es-ES" dirty="0">
                <a:solidFill>
                  <a:prstClr val="black"/>
                </a:solidFill>
              </a:rPr>
              <a:t>”</a:t>
            </a:r>
            <a:r>
              <a:rPr lang="es-ES" dirty="0">
                <a:solidFill>
                  <a:srgbClr val="FF0000"/>
                </a:solidFill>
              </a:rPr>
              <a:t> (Apoc.14: 7).</a:t>
            </a:r>
          </a:p>
        </p:txBody>
      </p:sp>
    </p:spTree>
    <p:extLst>
      <p:ext uri="{BB962C8B-B14F-4D97-AF65-F5344CB8AC3E}">
        <p14:creationId xmlns:p14="http://schemas.microsoft.com/office/powerpoint/2010/main" val="396963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7" name="6 Marcador de texto"/>
          <p:cNvSpPr>
            <a:spLocks noGrp="1"/>
          </p:cNvSpPr>
          <p:nvPr>
            <p:ph type="body" sz="half" idx="3"/>
          </p:nvPr>
        </p:nvSpPr>
        <p:spPr>
          <a:xfrm>
            <a:off x="4860031" y="579438"/>
            <a:ext cx="3724057" cy="792162"/>
          </a:xfrm>
          <a:blipFill>
            <a:blip r:embed="rId2"/>
            <a:tile tx="0" ty="0" sx="100000" sy="100000" flip="none" algn="tl"/>
          </a:blipFill>
        </p:spPr>
        <p:txBody>
          <a:bodyPr>
            <a:normAutofit fontScale="70000" lnSpcReduction="20000"/>
          </a:bodyPr>
          <a:lstStyle/>
          <a:p>
            <a:pPr algn="ctr"/>
            <a:r>
              <a:rPr lang="es-ES" dirty="0" smtClean="0">
                <a:solidFill>
                  <a:srgbClr val="FF0000"/>
                </a:solidFill>
              </a:rPr>
              <a:t>Tomás de Torquemada fue el inquisidor de Castilla. Procedía de familia Judía.</a:t>
            </a:r>
            <a:endParaRPr lang="es-ES" dirty="0">
              <a:solidFill>
                <a:srgbClr val="FF0000"/>
              </a:solidFill>
            </a:endParaRPr>
          </a:p>
        </p:txBody>
      </p:sp>
      <p:sp>
        <p:nvSpPr>
          <p:cNvPr id="3" name="2 Marcador de contenido"/>
          <p:cNvSpPr>
            <a:spLocks noGrp="1"/>
          </p:cNvSpPr>
          <p:nvPr>
            <p:ph sz="quarter" idx="2"/>
          </p:nvPr>
        </p:nvSpPr>
        <p:spPr>
          <a:xfrm>
            <a:off x="607224" y="548680"/>
            <a:ext cx="4180800" cy="5309212"/>
          </a:xfrm>
          <a:blipFill>
            <a:blip r:embed="rId3"/>
            <a:tile tx="0" ty="0" sx="100000" sy="100000" flip="none" algn="tl"/>
          </a:blipFill>
        </p:spPr>
        <p:txBody>
          <a:bodyPr>
            <a:normAutofit fontScale="92500"/>
          </a:bodyPr>
          <a:lstStyle/>
          <a:p>
            <a:pPr marL="0" indent="0" algn="ctr">
              <a:buNone/>
            </a:pPr>
            <a:r>
              <a:rPr lang="es-ES" dirty="0" smtClean="0"/>
              <a:t>Horrorizados, escuchamos los quejidos espeluznantes de los que son torturados bárbaramente, y ultimados cientos de miles, si bien no millones, por orden de fanáticos católicos.</a:t>
            </a:r>
          </a:p>
          <a:p>
            <a:endParaRPr lang="es-ES" dirty="0" smtClean="0"/>
          </a:p>
          <a:p>
            <a:pPr marL="0" indent="0" algn="ctr">
              <a:buNone/>
            </a:pPr>
            <a:r>
              <a:rPr lang="es-ES" dirty="0" smtClean="0"/>
              <a:t>Así como en la pasada inquisición Tomás de Torquemada fue uno de los principales instigadores, y entre sus victimas figuraron Galileo y Juana de Arco.</a:t>
            </a:r>
            <a:endParaRPr lang="es-ES" dirty="0"/>
          </a:p>
        </p:txBody>
      </p:sp>
      <p:sp>
        <p:nvSpPr>
          <p:cNvPr id="8" name="7 Marcador de contenido"/>
          <p:cNvSpPr>
            <a:spLocks noGrp="1"/>
          </p:cNvSpPr>
          <p:nvPr>
            <p:ph sz="quarter" idx="4"/>
          </p:nvPr>
        </p:nvSpPr>
        <p:spPr>
          <a:xfrm>
            <a:off x="4652169" y="1447800"/>
            <a:ext cx="3931920" cy="4410092"/>
          </a:xfrm>
        </p:spPr>
        <p:txBody>
          <a:bodyPr/>
          <a:lstStyle/>
          <a:p>
            <a:endParaRPr lang="es-ES" dirty="0" smtClean="0"/>
          </a:p>
          <a:p>
            <a:endParaRPr lang="es-ES" dirty="0" smtClean="0"/>
          </a:p>
          <a:p>
            <a:endParaRPr lang="es-ES" dirty="0" smtClean="0"/>
          </a:p>
          <a:p>
            <a:endParaRPr lang="es-ES" dirty="0" smtClean="0"/>
          </a:p>
          <a:p>
            <a:endParaRPr lang="es-ES" dirty="0" smtClean="0"/>
          </a:p>
          <a:p>
            <a:pPr>
              <a:buNone/>
            </a:pPr>
            <a:r>
              <a:rPr lang="es-ES" dirty="0" smtClean="0"/>
              <a:t>       </a:t>
            </a:r>
            <a:r>
              <a:rPr lang="es-ES" sz="1600" dirty="0" smtClean="0">
                <a:solidFill>
                  <a:srgbClr val="FF0000"/>
                </a:solidFill>
              </a:rPr>
              <a:t>Juana de arco fue quemada</a:t>
            </a:r>
            <a:endParaRPr lang="es-ES" sz="1600" dirty="0">
              <a:solidFill>
                <a:srgbClr val="FF0000"/>
              </a:solidFill>
            </a:endParaRPr>
          </a:p>
        </p:txBody>
      </p:sp>
      <p:pic>
        <p:nvPicPr>
          <p:cNvPr id="46082" name="Picture 2" descr="http://t0.gstatic.com/images?q=tbn:f8CsukeXOx2u8M:http://blufiles.storage.msn.com/y1pGIMU_n0H6xgdatCdzB_9MRyqNe_FQ44nIigKhGYKyMgkHK1sM9UTS2crGXssRz-C%3FPARTNER%3DWRITER">
            <a:hlinkClick r:id="rId4"/>
          </p:cNvPr>
          <p:cNvPicPr>
            <a:picLocks noChangeAspect="1" noChangeArrowheads="1"/>
          </p:cNvPicPr>
          <p:nvPr/>
        </p:nvPicPr>
        <p:blipFill>
          <a:blip r:embed="rId5" cstate="print"/>
          <a:srcRect/>
          <a:stretch>
            <a:fillRect/>
          </a:stretch>
        </p:blipFill>
        <p:spPr bwMode="auto">
          <a:xfrm>
            <a:off x="5500694" y="4000504"/>
            <a:ext cx="2786082" cy="1857388"/>
          </a:xfrm>
          <a:prstGeom prst="rect">
            <a:avLst/>
          </a:prstGeom>
          <a:noFill/>
        </p:spPr>
      </p:pic>
      <p:pic>
        <p:nvPicPr>
          <p:cNvPr id="46084" name="Picture 4" descr="http://www.google.com.co/images?q=tbn:nh4VoMVS01uctM::pelotonjim.files.wordpress.com/2006/10/torqmada.jpg&amp;h=78&amp;w=66&amp;usg=__h47MRootL6TK7f02AoOMq8djt8E=">
            <a:hlinkClick r:id="rId6"/>
          </p:cNvPr>
          <p:cNvPicPr>
            <a:picLocks noChangeAspect="1" noChangeArrowheads="1"/>
          </p:cNvPicPr>
          <p:nvPr/>
        </p:nvPicPr>
        <p:blipFill>
          <a:blip r:embed="rId7" cstate="print"/>
          <a:srcRect/>
          <a:stretch>
            <a:fillRect/>
          </a:stretch>
        </p:blipFill>
        <p:spPr bwMode="auto">
          <a:xfrm>
            <a:off x="5429256" y="1500174"/>
            <a:ext cx="2857520" cy="2071702"/>
          </a:xfrm>
          <a:prstGeom prst="rect">
            <a:avLst/>
          </a:prstGeom>
          <a:noFill/>
        </p:spPr>
      </p:pic>
    </p:spTree>
    <p:extLst>
      <p:ext uri="{BB962C8B-B14F-4D97-AF65-F5344CB8AC3E}">
        <p14:creationId xmlns:p14="http://schemas.microsoft.com/office/powerpoint/2010/main" val="228414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46084"/>
                                        </p:tgtEl>
                                        <p:attrNameLst>
                                          <p:attrName>style.visibility</p:attrName>
                                        </p:attrNameLst>
                                      </p:cBhvr>
                                      <p:to>
                                        <p:strVal val="visible"/>
                                      </p:to>
                                    </p:set>
                                    <p:animEffect transition="in" filter="wheel(1)">
                                      <p:cBhvr>
                                        <p:cTn id="22" dur="2000"/>
                                        <p:tgtEl>
                                          <p:spTgt spid="46084"/>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anim calcmode="lin" valueType="num">
                                      <p:cBhvr>
                                        <p:cTn id="27" dur="1000" fill="hold"/>
                                        <p:tgtEl>
                                          <p:spTgt spid="7">
                                            <p:bg/>
                                          </p:spTgt>
                                        </p:tgtEl>
                                        <p:attrNameLst>
                                          <p:attrName>ppt_w</p:attrName>
                                        </p:attrNameLst>
                                      </p:cBhvr>
                                      <p:tavLst>
                                        <p:tav tm="0">
                                          <p:val>
                                            <p:fltVal val="0"/>
                                          </p:val>
                                        </p:tav>
                                        <p:tav tm="100000">
                                          <p:val>
                                            <p:strVal val="#ppt_w"/>
                                          </p:val>
                                        </p:tav>
                                      </p:tavLst>
                                    </p:anim>
                                    <p:anim calcmode="lin" valueType="num">
                                      <p:cBhvr>
                                        <p:cTn id="28" dur="1000" fill="hold"/>
                                        <p:tgtEl>
                                          <p:spTgt spid="7">
                                            <p:bg/>
                                          </p:spTgt>
                                        </p:tgtEl>
                                        <p:attrNameLst>
                                          <p:attrName>ppt_h</p:attrName>
                                        </p:attrNameLst>
                                      </p:cBhvr>
                                      <p:tavLst>
                                        <p:tav tm="0">
                                          <p:val>
                                            <p:fltVal val="0"/>
                                          </p:val>
                                        </p:tav>
                                        <p:tav tm="100000">
                                          <p:val>
                                            <p:strVal val="#ppt_h"/>
                                          </p:val>
                                        </p:tav>
                                      </p:tavLst>
                                    </p:anim>
                                    <p:anim calcmode="lin" valueType="num">
                                      <p:cBhvr>
                                        <p:cTn id="29" dur="1000" fill="hold"/>
                                        <p:tgtEl>
                                          <p:spTgt spid="7">
                                            <p:bg/>
                                          </p:spTgt>
                                        </p:tgtEl>
                                        <p:attrNameLst>
                                          <p:attrName>style.rotation</p:attrName>
                                        </p:attrNameLst>
                                      </p:cBhvr>
                                      <p:tavLst>
                                        <p:tav tm="0">
                                          <p:val>
                                            <p:fltVal val="90"/>
                                          </p:val>
                                        </p:tav>
                                        <p:tav tm="100000">
                                          <p:val>
                                            <p:fltVal val="0"/>
                                          </p:val>
                                        </p:tav>
                                      </p:tavLst>
                                    </p:anim>
                                    <p:animEffect transition="in" filter="fade">
                                      <p:cBhvr>
                                        <p:cTn id="30" dur="1000"/>
                                        <p:tgtEl>
                                          <p:spTgt spid="7">
                                            <p:bg/>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 calcmode="lin" valueType="num">
                                      <p:cBhvr>
                                        <p:cTn id="35"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6"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37"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38" dur="1000"/>
                                        <p:tgtEl>
                                          <p:spTgt spid="7">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nodeType="clickEffect">
                                  <p:stCondLst>
                                    <p:cond delay="0"/>
                                  </p:stCondLst>
                                  <p:childTnLst>
                                    <p:set>
                                      <p:cBhvr>
                                        <p:cTn id="42" dur="1" fill="hold">
                                          <p:stCondLst>
                                            <p:cond delay="0"/>
                                          </p:stCondLst>
                                        </p:cTn>
                                        <p:tgtEl>
                                          <p:spTgt spid="46082"/>
                                        </p:tgtEl>
                                        <p:attrNameLst>
                                          <p:attrName>style.visibility</p:attrName>
                                        </p:attrNameLst>
                                      </p:cBhvr>
                                      <p:to>
                                        <p:strVal val="visible"/>
                                      </p:to>
                                    </p:set>
                                    <p:animEffect transition="in" filter="wheel(1)">
                                      <p:cBhvr>
                                        <p:cTn id="43" dur="2000"/>
                                        <p:tgtEl>
                                          <p:spTgt spid="46082"/>
                                        </p:tgtEl>
                                      </p:cBhvr>
                                    </p:animEffect>
                                  </p:childTnLst>
                                </p:cTn>
                              </p:par>
                            </p:childTnLst>
                          </p:cTn>
                        </p:par>
                      </p:childTnLst>
                    </p:cTn>
                  </p:par>
                  <p:par>
                    <p:cTn id="44" fill="hold">
                      <p:stCondLst>
                        <p:cond delay="indefinite"/>
                      </p:stCondLst>
                      <p:childTnLst>
                        <p:par>
                          <p:cTn id="45" fill="hold">
                            <p:stCondLst>
                              <p:cond delay="0"/>
                            </p:stCondLst>
                            <p:childTnLst>
                              <p:par>
                                <p:cTn id="46" presetID="31" presetClass="entr" presetSubtype="0" fill="hold" nodeType="clickEffect">
                                  <p:stCondLst>
                                    <p:cond delay="0"/>
                                  </p:stCondLst>
                                  <p:childTnLst>
                                    <p:set>
                                      <p:cBhvr>
                                        <p:cTn id="47" dur="1" fill="hold">
                                          <p:stCondLst>
                                            <p:cond delay="0"/>
                                          </p:stCondLst>
                                        </p:cTn>
                                        <p:tgtEl>
                                          <p:spTgt spid="8">
                                            <p:txEl>
                                              <p:pRg st="5" end="5"/>
                                            </p:txEl>
                                          </p:spTgt>
                                        </p:tgtEl>
                                        <p:attrNameLst>
                                          <p:attrName>style.visibility</p:attrName>
                                        </p:attrNameLst>
                                      </p:cBhvr>
                                      <p:to>
                                        <p:strVal val="visible"/>
                                      </p:to>
                                    </p:set>
                                    <p:anim calcmode="lin" valueType="num">
                                      <p:cBhvr>
                                        <p:cTn id="48" dur="1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49" dur="1000" fill="hold"/>
                                        <p:tgtEl>
                                          <p:spTgt spid="8">
                                            <p:txEl>
                                              <p:pRg st="5" end="5"/>
                                            </p:txEl>
                                          </p:spTgt>
                                        </p:tgtEl>
                                        <p:attrNameLst>
                                          <p:attrName>ppt_h</p:attrName>
                                        </p:attrNameLst>
                                      </p:cBhvr>
                                      <p:tavLst>
                                        <p:tav tm="0">
                                          <p:val>
                                            <p:fltVal val="0"/>
                                          </p:val>
                                        </p:tav>
                                        <p:tav tm="100000">
                                          <p:val>
                                            <p:strVal val="#ppt_h"/>
                                          </p:val>
                                        </p:tav>
                                      </p:tavLst>
                                    </p:anim>
                                    <p:anim calcmode="lin" valueType="num">
                                      <p:cBhvr>
                                        <p:cTn id="50" dur="1000" fill="hold"/>
                                        <p:tgtEl>
                                          <p:spTgt spid="8">
                                            <p:txEl>
                                              <p:pRg st="5" end="5"/>
                                            </p:txEl>
                                          </p:spTgt>
                                        </p:tgtEl>
                                        <p:attrNameLst>
                                          <p:attrName>style.rotation</p:attrName>
                                        </p:attrNameLst>
                                      </p:cBhvr>
                                      <p:tavLst>
                                        <p:tav tm="0">
                                          <p:val>
                                            <p:fltVal val="90"/>
                                          </p:val>
                                        </p:tav>
                                        <p:tav tm="100000">
                                          <p:val>
                                            <p:fltVal val="0"/>
                                          </p:val>
                                        </p:tav>
                                      </p:tavLst>
                                    </p:anim>
                                    <p:animEffect transition="in" filter="fade">
                                      <p:cBhvr>
                                        <p:cTn id="51" dur="1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t3.gstatic.com/images?q=tbn:AYrjCFB4OUSKvM:http://letras-uruguay.espaciolatino.com/aaa/sarco/fig1a.1.jpg">
            <a:hlinkClick r:id="rId2"/>
          </p:cNvPr>
          <p:cNvPicPr>
            <a:picLocks noChangeAspect="1" noChangeArrowheads="1"/>
          </p:cNvPicPr>
          <p:nvPr/>
        </p:nvPicPr>
        <p:blipFill>
          <a:blip r:embed="rId3" cstate="print"/>
          <a:srcRect/>
          <a:stretch>
            <a:fillRect/>
          </a:stretch>
        </p:blipFill>
        <p:spPr bwMode="auto">
          <a:xfrm>
            <a:off x="5512648" y="548680"/>
            <a:ext cx="3163808" cy="5184576"/>
          </a:xfrm>
          <a:prstGeom prst="rect">
            <a:avLst/>
          </a:prstGeom>
          <a:noFill/>
        </p:spPr>
      </p:pic>
      <p:sp>
        <p:nvSpPr>
          <p:cNvPr id="4" name="3 Rectángulo redondeado"/>
          <p:cNvSpPr/>
          <p:nvPr/>
        </p:nvSpPr>
        <p:spPr>
          <a:xfrm>
            <a:off x="467544" y="548680"/>
            <a:ext cx="5040560" cy="5184576"/>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Este planeta ha estado manchado de sangre, allá en el Nuevo Mundo recién descubierto por Cristóbal Colón en el 1492, vemos la sangre de los indios que rehúsan someterse a la Iglesia Católica Romana, sangre que mancha las vestimentas de los sacerdotes católicos quienes se hacen cómplices en las matanzas. </a:t>
            </a:r>
          </a:p>
          <a:p>
            <a:pPr algn="ctr"/>
            <a:r>
              <a:rPr lang="es-ES" dirty="0">
                <a:solidFill>
                  <a:prstClr val="white"/>
                </a:solidFill>
              </a:rPr>
              <a:t>  </a:t>
            </a:r>
          </a:p>
        </p:txBody>
      </p:sp>
    </p:spTree>
    <p:extLst>
      <p:ext uri="{BB962C8B-B14F-4D97-AF65-F5344CB8AC3E}">
        <p14:creationId xmlns:p14="http://schemas.microsoft.com/office/powerpoint/2010/main" val="30783448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2721</Words>
  <Application>Microsoft Office PowerPoint</Application>
  <PresentationFormat>Presentación en pantalla (4:3)</PresentationFormat>
  <Paragraphs>135</Paragraphs>
  <Slides>35</Slides>
  <Notes>0</Notes>
  <HiddenSlides>0</HiddenSlides>
  <MMClips>0</MMClips>
  <ScaleCrop>false</ScaleCrop>
  <HeadingPairs>
    <vt:vector size="4" baseType="variant">
      <vt:variant>
        <vt:lpstr>Tema</vt:lpstr>
      </vt:variant>
      <vt:variant>
        <vt:i4>1</vt:i4>
      </vt:variant>
      <vt:variant>
        <vt:lpstr>Títulos de diapositiva</vt:lpstr>
      </vt:variant>
      <vt:variant>
        <vt:i4>35</vt:i4>
      </vt:variant>
    </vt:vector>
  </HeadingPairs>
  <TitlesOfParts>
    <vt:vector size="36" baseType="lpstr">
      <vt:lpstr>Aspecto</vt:lpstr>
      <vt:lpstr>Presentación de PowerPoint</vt:lpstr>
      <vt:lpstr>Presentación de PowerPoint</vt:lpstr>
      <vt:lpstr>Presentación de PowerPoint</vt:lpstr>
      <vt:lpstr>Presentación de PowerPoint</vt:lpstr>
      <vt:lpstr>A continuación mostramos como murieron los apóstoles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¿Quién estaba utilizando a Romanos y Judíos para perseguir a los apóstoles?</vt:lpstr>
      <vt:lpstr>Presentación de PowerPoint</vt:lpstr>
      <vt:lpstr>Presentación de PowerPoint</vt:lpstr>
      <vt:lpstr>Presentación de PowerPoint</vt:lpstr>
      <vt:lpstr>Presentación de PowerPoint</vt:lpstr>
      <vt:lpstr>Presentación de PowerPoint</vt:lpstr>
      <vt:lpstr>Presentación de PowerPoint</vt:lpstr>
      <vt:lpstr>¿Bajo que otro símbolo aparece este poder en la Biblia?</vt:lpstr>
      <vt:lpstr>Presentación de PowerPoint</vt:lpstr>
      <vt:lpstr>Presentación de PowerPoint</vt:lpstr>
      <vt:lpstr>Presentación de PowerPoint</vt:lpstr>
      <vt:lpstr>La profecía menciona: «por un tiempo, dos tiempos y medio tiempo» ¿Qué significa esto?</vt:lpstr>
      <vt:lpstr>Presentación de PowerPoint</vt:lpstr>
      <vt:lpstr>Presentación de PowerPoint</vt:lpstr>
      <vt:lpstr>Babilonia, madre de las rameras (Apoc.17:5).</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2012-10-07T14:13:10Z</dcterms:created>
  <dcterms:modified xsi:type="dcterms:W3CDTF">2012-10-07T14:16:12Z</dcterms:modified>
</cp:coreProperties>
</file>